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19" autoAdjust="0"/>
    <p:restoredTop sz="94709" autoAdjust="0"/>
  </p:normalViewPr>
  <p:slideViewPr>
    <p:cSldViewPr>
      <p:cViewPr varScale="1">
        <p:scale>
          <a:sx n="70" d="100"/>
          <a:sy n="70" d="100"/>
        </p:scale>
        <p:origin x="-1386"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B33F5F4-96EF-4552-B46E-9EBF02C8241D}" type="datetimeFigureOut">
              <a:rPr lang="en-US" smtClean="0"/>
              <a:pPr/>
              <a:t>7/2/2010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7850EA-2412-414B-B34C-617901C01357}"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27850EA-2412-414B-B34C-617901C01357}"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15</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27850EA-2412-414B-B34C-617901C01357}"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27850EA-2412-414B-B34C-617901C01357}"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4367B9E-1262-4904-8D20-572A684E9893}" type="datetimeFigureOut">
              <a:rPr lang="en-US" smtClean="0"/>
              <a:pPr/>
              <a:t>7/2/2010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9A36C9-43EB-4F89-8828-96D898F0E883}"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367B9E-1262-4904-8D20-572A684E9893}" type="datetimeFigureOut">
              <a:rPr lang="en-US" smtClean="0"/>
              <a:pPr/>
              <a:t>7/2/2010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9A36C9-43EB-4F89-8828-96D898F0E88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367B9E-1262-4904-8D20-572A684E9893}" type="datetimeFigureOut">
              <a:rPr lang="en-US" smtClean="0"/>
              <a:pPr/>
              <a:t>7/2/2010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9A36C9-43EB-4F89-8828-96D898F0E88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367B9E-1262-4904-8D20-572A684E9893}" type="datetimeFigureOut">
              <a:rPr lang="en-US" smtClean="0"/>
              <a:pPr/>
              <a:t>7/2/2010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9A36C9-43EB-4F89-8828-96D898F0E88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4367B9E-1262-4904-8D20-572A684E9893}" type="datetimeFigureOut">
              <a:rPr lang="en-US" smtClean="0"/>
              <a:pPr/>
              <a:t>7/2/2010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9A36C9-43EB-4F89-8828-96D898F0E883}"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4367B9E-1262-4904-8D20-572A684E9893}" type="datetimeFigureOut">
              <a:rPr lang="en-US" smtClean="0"/>
              <a:pPr/>
              <a:t>7/2/2010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9A36C9-43EB-4F89-8828-96D898F0E883}"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367B9E-1262-4904-8D20-572A684E9893}" type="datetimeFigureOut">
              <a:rPr lang="en-US" smtClean="0"/>
              <a:pPr/>
              <a:t>7/2/2010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9A36C9-43EB-4F89-8828-96D898F0E883}"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367B9E-1262-4904-8D20-572A684E9893}" type="datetimeFigureOut">
              <a:rPr lang="en-US" smtClean="0"/>
              <a:pPr/>
              <a:t>7/2/2010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9A36C9-43EB-4F89-8828-96D898F0E88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367B9E-1262-4904-8D20-572A684E9893}" type="datetimeFigureOut">
              <a:rPr lang="en-US" smtClean="0"/>
              <a:pPr/>
              <a:t>7/2/2010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9A36C9-43EB-4F89-8828-96D898F0E88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367B9E-1262-4904-8D20-572A684E9893}" type="datetimeFigureOut">
              <a:rPr lang="en-US" smtClean="0"/>
              <a:pPr/>
              <a:t>7/2/2010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9A36C9-43EB-4F89-8828-96D898F0E88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367B9E-1262-4904-8D20-572A684E9893}" type="datetimeFigureOut">
              <a:rPr lang="en-US" smtClean="0"/>
              <a:pPr/>
              <a:t>7/2/2010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9A36C9-43EB-4F89-8828-96D898F0E88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367B9E-1262-4904-8D20-572A684E9893}" type="datetimeFigureOut">
              <a:rPr lang="en-US" smtClean="0"/>
              <a:pPr/>
              <a:t>7/2/2010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9A36C9-43EB-4F89-8828-96D898F0E883}"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Products </a:t>
            </a:r>
            <a:endParaRPr lang="en-US" dirty="0"/>
          </a:p>
        </p:txBody>
      </p:sp>
      <p:sp>
        <p:nvSpPr>
          <p:cNvPr id="6" name="TextBox 5"/>
          <p:cNvSpPr txBox="1"/>
          <p:nvPr/>
        </p:nvSpPr>
        <p:spPr>
          <a:xfrm>
            <a:off x="685800" y="1066800"/>
            <a:ext cx="7391400" cy="6186309"/>
          </a:xfrm>
          <a:prstGeom prst="rect">
            <a:avLst/>
          </a:prstGeom>
          <a:noFill/>
        </p:spPr>
        <p:txBody>
          <a:bodyPr wrap="square" rtlCol="0">
            <a:spAutoFit/>
          </a:bodyPr>
          <a:lstStyle/>
          <a:p>
            <a:pPr marL="342900" indent="-342900">
              <a:buAutoNum type="arabicParenR"/>
            </a:pPr>
            <a:r>
              <a:rPr lang="en-US" sz="2400" dirty="0" err="1" smtClean="0"/>
              <a:t>Agriguarb</a:t>
            </a:r>
            <a:endParaRPr lang="en-US" sz="2400" dirty="0" smtClean="0"/>
          </a:p>
          <a:p>
            <a:pPr marL="342900" indent="-342900">
              <a:buAutoNum type="arabicParenR"/>
            </a:pPr>
            <a:r>
              <a:rPr lang="en-US" sz="2400" dirty="0" err="1" smtClean="0"/>
              <a:t>Biojeb</a:t>
            </a:r>
            <a:endParaRPr lang="en-US" sz="2400" dirty="0" smtClean="0"/>
          </a:p>
          <a:p>
            <a:pPr marL="342900" indent="-342900">
              <a:buAutoNum type="arabicParenR"/>
            </a:pPr>
            <a:r>
              <a:rPr lang="en-US" sz="2400" dirty="0" err="1" smtClean="0"/>
              <a:t>Poshan</a:t>
            </a:r>
            <a:r>
              <a:rPr lang="en-US" sz="2400" dirty="0" smtClean="0"/>
              <a:t> </a:t>
            </a:r>
          </a:p>
          <a:p>
            <a:pPr marL="342900" indent="-342900">
              <a:buAutoNum type="arabicParenR"/>
            </a:pPr>
            <a:r>
              <a:rPr lang="en-US" sz="2400" dirty="0" smtClean="0"/>
              <a:t>Sticker</a:t>
            </a:r>
          </a:p>
          <a:p>
            <a:pPr marL="342900" indent="-342900">
              <a:buAutoNum type="arabicParenR"/>
            </a:pPr>
            <a:r>
              <a:rPr lang="en-US" sz="2400" dirty="0" err="1" smtClean="0"/>
              <a:t>Agrizyme</a:t>
            </a:r>
            <a:r>
              <a:rPr lang="en-US" sz="2400" dirty="0" smtClean="0"/>
              <a:t> </a:t>
            </a:r>
          </a:p>
          <a:p>
            <a:pPr marL="342900" indent="-342900">
              <a:buAutoNum type="arabicParenR"/>
            </a:pPr>
            <a:r>
              <a:rPr lang="en-US" sz="2400" dirty="0" err="1" smtClean="0"/>
              <a:t>Agrolive</a:t>
            </a:r>
            <a:endParaRPr lang="en-US" sz="2400" dirty="0" smtClean="0"/>
          </a:p>
          <a:p>
            <a:pPr marL="342900" indent="-342900">
              <a:buAutoNum type="arabicParenR"/>
            </a:pPr>
            <a:r>
              <a:rPr lang="en-US" sz="2400" dirty="0" err="1" smtClean="0"/>
              <a:t>Agrinol</a:t>
            </a:r>
            <a:endParaRPr lang="en-US" sz="2400" dirty="0" smtClean="0"/>
          </a:p>
          <a:p>
            <a:pPr marL="342900" indent="-342900">
              <a:buAutoNum type="arabicParenR"/>
            </a:pPr>
            <a:r>
              <a:rPr lang="en-US" sz="2400" dirty="0" err="1" smtClean="0"/>
              <a:t>Chelazin</a:t>
            </a:r>
            <a:r>
              <a:rPr lang="en-US" sz="2400" dirty="0" smtClean="0"/>
              <a:t>(</a:t>
            </a:r>
            <a:r>
              <a:rPr lang="en-US" sz="2400" dirty="0" err="1" smtClean="0"/>
              <a:t>chelated</a:t>
            </a:r>
            <a:r>
              <a:rPr lang="en-US" sz="2400" dirty="0" smtClean="0"/>
              <a:t> Zinc)</a:t>
            </a:r>
          </a:p>
          <a:p>
            <a:pPr marL="342900" indent="-342900">
              <a:buAutoNum type="arabicParenR"/>
            </a:pPr>
            <a:r>
              <a:rPr lang="en-US" sz="2400" dirty="0" err="1" smtClean="0"/>
              <a:t>Agricin</a:t>
            </a:r>
            <a:endParaRPr lang="en-US" sz="2400" dirty="0" smtClean="0"/>
          </a:p>
          <a:p>
            <a:pPr marL="342900" indent="-342900">
              <a:buAutoNum type="arabicParenR"/>
            </a:pPr>
            <a:r>
              <a:rPr lang="en-US" sz="2400" dirty="0" err="1" smtClean="0"/>
              <a:t>Agroliv</a:t>
            </a:r>
            <a:r>
              <a:rPr lang="en-US" sz="2400" dirty="0" smtClean="0"/>
              <a:t>(potato Special)</a:t>
            </a:r>
          </a:p>
          <a:p>
            <a:pPr marL="342900" indent="-342900">
              <a:buAutoNum type="arabicParenR"/>
            </a:pPr>
            <a:r>
              <a:rPr lang="en-US" sz="2400" dirty="0" err="1" smtClean="0"/>
              <a:t>Agroliv</a:t>
            </a:r>
            <a:r>
              <a:rPr lang="en-US" sz="2400" dirty="0" smtClean="0"/>
              <a:t>(Cole crop Special)</a:t>
            </a:r>
          </a:p>
          <a:p>
            <a:pPr marL="342900" indent="-342900">
              <a:buAutoNum type="arabicParenR"/>
            </a:pPr>
            <a:r>
              <a:rPr lang="en-US" sz="2400" dirty="0" smtClean="0"/>
              <a:t> </a:t>
            </a:r>
            <a:r>
              <a:rPr lang="en-US" sz="2400" dirty="0" err="1" smtClean="0"/>
              <a:t>Agroliv</a:t>
            </a:r>
            <a:r>
              <a:rPr lang="en-US" sz="2400" dirty="0" smtClean="0"/>
              <a:t>(Tea Special)</a:t>
            </a:r>
          </a:p>
          <a:p>
            <a:pPr marL="342900" indent="-342900">
              <a:buAutoNum type="arabicParenR"/>
            </a:pPr>
            <a:r>
              <a:rPr lang="en-US" sz="2400" dirty="0" err="1" smtClean="0"/>
              <a:t>Poshan</a:t>
            </a:r>
            <a:r>
              <a:rPr lang="en-US" sz="2400" dirty="0" smtClean="0"/>
              <a:t>(Tea Special)</a:t>
            </a:r>
          </a:p>
          <a:p>
            <a:pPr marL="342900" indent="-342900">
              <a:buAutoNum type="arabicParenR"/>
            </a:pPr>
            <a:r>
              <a:rPr lang="en-US" sz="2400" dirty="0" err="1" smtClean="0"/>
              <a:t>Agrizyme</a:t>
            </a:r>
            <a:r>
              <a:rPr lang="en-US" sz="2400" dirty="0" smtClean="0"/>
              <a:t>(Tea Special)</a:t>
            </a:r>
          </a:p>
          <a:p>
            <a:pPr marL="342900" indent="-342900">
              <a:buAutoNum type="arabicParenR"/>
            </a:pPr>
            <a:endParaRPr lang="en-US" sz="2400" dirty="0" smtClean="0"/>
          </a:p>
          <a:p>
            <a:pPr marL="342900" indent="-342900">
              <a:buAutoNum type="arabicParenR"/>
            </a:pPr>
            <a:endParaRPr lang="en-US" dirty="0" smtClean="0"/>
          </a:p>
          <a:p>
            <a:pPr marL="342900" indent="-342900">
              <a:buAutoNum type="arabicParenR"/>
            </a:pP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err="1" smtClean="0">
                <a:solidFill>
                  <a:srgbClr val="FF0000"/>
                </a:solidFill>
              </a:rPr>
              <a:t>Agricin</a:t>
            </a:r>
            <a:endParaRPr lang="en-US" sz="4000" dirty="0">
              <a:solidFill>
                <a:srgbClr val="FF0000"/>
              </a:solidFill>
            </a:endParaRPr>
          </a:p>
        </p:txBody>
      </p:sp>
      <p:pic>
        <p:nvPicPr>
          <p:cNvPr id="5" name="Content Placeholder 4" descr="DSC_6210.JPG"/>
          <p:cNvPicPr>
            <a:picLocks noGrp="1" noChangeAspect="1"/>
          </p:cNvPicPr>
          <p:nvPr>
            <p:ph idx="1"/>
          </p:nvPr>
        </p:nvPicPr>
        <p:blipFill>
          <a:blip r:embed="rId3" cstate="print"/>
          <a:stretch>
            <a:fillRect/>
          </a:stretch>
        </p:blipFill>
        <p:spPr>
          <a:xfrm>
            <a:off x="5029200" y="304800"/>
            <a:ext cx="3918200" cy="5853113"/>
          </a:xfrm>
        </p:spPr>
      </p:pic>
      <p:sp>
        <p:nvSpPr>
          <p:cNvPr id="4" name="Text Placeholder 3"/>
          <p:cNvSpPr>
            <a:spLocks noGrp="1"/>
          </p:cNvSpPr>
          <p:nvPr>
            <p:ph type="body" sz="half" idx="2"/>
          </p:nvPr>
        </p:nvSpPr>
        <p:spPr>
          <a:xfrm>
            <a:off x="1066800" y="1524000"/>
            <a:ext cx="3008313" cy="4691063"/>
          </a:xfrm>
        </p:spPr>
        <p:txBody>
          <a:bodyPr/>
          <a:lstStyle/>
          <a:p>
            <a:r>
              <a:rPr lang="en-CA" b="1" u="sng" dirty="0" smtClean="0">
                <a:solidFill>
                  <a:srgbClr val="FF0000"/>
                </a:solidFill>
              </a:rPr>
              <a:t>Composition:</a:t>
            </a:r>
          </a:p>
          <a:p>
            <a:endParaRPr lang="en-CA" dirty="0" smtClean="0">
              <a:solidFill>
                <a:srgbClr val="3333CC"/>
              </a:solidFill>
            </a:endParaRPr>
          </a:p>
          <a:p>
            <a:r>
              <a:rPr lang="en-CA" dirty="0" smtClean="0">
                <a:solidFill>
                  <a:srgbClr val="3333CC"/>
                </a:solidFill>
              </a:rPr>
              <a:t>   </a:t>
            </a:r>
            <a:r>
              <a:rPr lang="en-CA" dirty="0" err="1" smtClean="0">
                <a:solidFill>
                  <a:srgbClr val="3333CC"/>
                </a:solidFill>
              </a:rPr>
              <a:t>Strptomycin</a:t>
            </a:r>
            <a:r>
              <a:rPr lang="en-CA" dirty="0" smtClean="0">
                <a:solidFill>
                  <a:srgbClr val="3333CC"/>
                </a:solidFill>
              </a:rPr>
              <a:t> Sulphate           9% w/w</a:t>
            </a:r>
          </a:p>
          <a:p>
            <a:endParaRPr lang="en-CA" dirty="0" smtClean="0">
              <a:solidFill>
                <a:srgbClr val="3333CC"/>
              </a:solidFill>
            </a:endParaRPr>
          </a:p>
          <a:p>
            <a:r>
              <a:rPr lang="en-CA" dirty="0" smtClean="0">
                <a:solidFill>
                  <a:srgbClr val="3333CC"/>
                </a:solidFill>
              </a:rPr>
              <a:t>   </a:t>
            </a:r>
            <a:r>
              <a:rPr lang="en-CA" dirty="0" err="1" smtClean="0">
                <a:solidFill>
                  <a:srgbClr val="3333CC"/>
                </a:solidFill>
              </a:rPr>
              <a:t>Tetrsacycline</a:t>
            </a:r>
            <a:r>
              <a:rPr lang="en-CA" dirty="0" smtClean="0">
                <a:solidFill>
                  <a:srgbClr val="3333CC"/>
                </a:solidFill>
              </a:rPr>
              <a:t> Hydrochloride 1% w/w</a:t>
            </a:r>
          </a:p>
          <a:p>
            <a:endParaRPr lang="en-CA" dirty="0" smtClean="0">
              <a:solidFill>
                <a:srgbClr val="3333CC"/>
              </a:solidFill>
            </a:endParaRPr>
          </a:p>
          <a:p>
            <a:r>
              <a:rPr lang="en-CA" dirty="0" smtClean="0">
                <a:solidFill>
                  <a:srgbClr val="3333CC"/>
                </a:solidFill>
              </a:rPr>
              <a:t>    other ingredients                  90% w/w</a:t>
            </a:r>
            <a:endParaRPr lang="en-US" dirty="0" smtClean="0">
              <a:solidFill>
                <a:srgbClr val="3333CC"/>
              </a:solidFill>
            </a:endParaRPr>
          </a:p>
          <a:p>
            <a:pPr>
              <a:lnSpc>
                <a:spcPct val="90000"/>
              </a:lnSpc>
            </a:pPr>
            <a:endParaRPr lang="en-CA" dirty="0" smtClean="0">
              <a:solidFill>
                <a:srgbClr val="FF0000"/>
              </a:solidFill>
            </a:endParaRPr>
          </a:p>
          <a:p>
            <a:pPr>
              <a:lnSpc>
                <a:spcPct val="90000"/>
              </a:lnSpc>
            </a:pPr>
            <a:r>
              <a:rPr lang="en-CA" dirty="0" smtClean="0">
                <a:solidFill>
                  <a:srgbClr val="FF0000"/>
                </a:solidFill>
              </a:rPr>
              <a:t>Precaution:</a:t>
            </a:r>
            <a:r>
              <a:rPr lang="en-CA" dirty="0" smtClean="0">
                <a:solidFill>
                  <a:srgbClr val="3333CC"/>
                </a:solidFill>
              </a:rPr>
              <a:t> wash hands and face thoroughly with soap and water after handling .</a:t>
            </a:r>
            <a:br>
              <a:rPr lang="en-CA" dirty="0" smtClean="0">
                <a:solidFill>
                  <a:srgbClr val="3333CC"/>
                </a:solidFill>
              </a:rPr>
            </a:br>
            <a:endParaRPr lang="en-CA" dirty="0" smtClean="0">
              <a:solidFill>
                <a:srgbClr val="3333CC"/>
              </a:solidFill>
            </a:endParaRPr>
          </a:p>
          <a:p>
            <a:pPr>
              <a:lnSpc>
                <a:spcPct val="90000"/>
              </a:lnSpc>
            </a:pPr>
            <a:r>
              <a:rPr lang="en-CA" dirty="0" smtClean="0">
                <a:solidFill>
                  <a:srgbClr val="FF0000"/>
                </a:solidFill>
              </a:rPr>
              <a:t>Antidote:</a:t>
            </a:r>
            <a:r>
              <a:rPr lang="en-CA" dirty="0" smtClean="0"/>
              <a:t> </a:t>
            </a:r>
            <a:r>
              <a:rPr lang="en-CA" dirty="0" smtClean="0">
                <a:solidFill>
                  <a:srgbClr val="3333CC"/>
                </a:solidFill>
              </a:rPr>
              <a:t>Symptomatic line of treatment for allergic reactions is recommended.</a:t>
            </a:r>
            <a:endParaRPr lang="en-US" dirty="0" smtClean="0">
              <a:solidFill>
                <a:srgbClr val="3333CC"/>
              </a:solidFill>
            </a:endParaRPr>
          </a:p>
          <a:p>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Agroliv</a:t>
            </a:r>
            <a:r>
              <a:rPr lang="en-US" dirty="0" smtClean="0"/>
              <a:t>(potato special)</a:t>
            </a:r>
            <a:endParaRPr lang="en-US" dirty="0"/>
          </a:p>
        </p:txBody>
      </p:sp>
      <p:pic>
        <p:nvPicPr>
          <p:cNvPr id="5" name="Content Placeholder 4" descr="DSC_6208.JPG"/>
          <p:cNvPicPr>
            <a:picLocks noGrp="1" noChangeAspect="1"/>
          </p:cNvPicPr>
          <p:nvPr>
            <p:ph idx="1"/>
          </p:nvPr>
        </p:nvPicPr>
        <p:blipFill>
          <a:blip r:embed="rId3" cstate="print"/>
          <a:stretch>
            <a:fillRect/>
          </a:stretch>
        </p:blipFill>
        <p:spPr>
          <a:xfrm>
            <a:off x="5029200" y="457200"/>
            <a:ext cx="3918200" cy="5853113"/>
          </a:xfrm>
        </p:spPr>
      </p:pic>
      <p:sp>
        <p:nvSpPr>
          <p:cNvPr id="4" name="Text Placeholder 3"/>
          <p:cNvSpPr>
            <a:spLocks noGrp="1"/>
          </p:cNvSpPr>
          <p:nvPr>
            <p:ph type="body" sz="half" idx="2"/>
          </p:nvPr>
        </p:nvSpPr>
        <p:spPr>
          <a:xfrm>
            <a:off x="0" y="1435100"/>
            <a:ext cx="4953000" cy="5422900"/>
          </a:xfrm>
        </p:spPr>
        <p:txBody>
          <a:bodyPr>
            <a:normAutofit/>
          </a:bodyPr>
          <a:lstStyle/>
          <a:p>
            <a:pPr>
              <a:lnSpc>
                <a:spcPct val="80000"/>
              </a:lnSpc>
            </a:pPr>
            <a:r>
              <a:rPr lang="en-CA" dirty="0" smtClean="0">
                <a:solidFill>
                  <a:srgbClr val="FF0000"/>
                </a:solidFill>
              </a:rPr>
              <a:t>Nutrients contents on % basis</a:t>
            </a:r>
          </a:p>
          <a:p>
            <a:pPr>
              <a:lnSpc>
                <a:spcPct val="80000"/>
              </a:lnSpc>
            </a:pPr>
            <a:r>
              <a:rPr lang="en-CA" dirty="0" smtClean="0">
                <a:solidFill>
                  <a:srgbClr val="3333CC"/>
                </a:solidFill>
              </a:rPr>
              <a:t>Zinc	         6.00%</a:t>
            </a:r>
          </a:p>
          <a:p>
            <a:pPr>
              <a:lnSpc>
                <a:spcPct val="80000"/>
              </a:lnSpc>
            </a:pPr>
            <a:r>
              <a:rPr lang="en-CA" dirty="0" smtClean="0">
                <a:solidFill>
                  <a:srgbClr val="3333CC"/>
                </a:solidFill>
              </a:rPr>
              <a:t>Manganese     2.50%</a:t>
            </a:r>
          </a:p>
          <a:p>
            <a:pPr>
              <a:lnSpc>
                <a:spcPct val="80000"/>
              </a:lnSpc>
            </a:pPr>
            <a:r>
              <a:rPr lang="en-CA" dirty="0" smtClean="0">
                <a:solidFill>
                  <a:srgbClr val="3333CC"/>
                </a:solidFill>
              </a:rPr>
              <a:t>Molybdenum   0.03%</a:t>
            </a:r>
          </a:p>
          <a:p>
            <a:pPr>
              <a:lnSpc>
                <a:spcPct val="80000"/>
              </a:lnSpc>
            </a:pPr>
            <a:r>
              <a:rPr lang="en-CA" dirty="0" smtClean="0">
                <a:solidFill>
                  <a:srgbClr val="3333CC"/>
                </a:solidFill>
              </a:rPr>
              <a:t>Potash             5.00%</a:t>
            </a:r>
          </a:p>
          <a:p>
            <a:pPr>
              <a:lnSpc>
                <a:spcPct val="80000"/>
              </a:lnSpc>
            </a:pPr>
            <a:r>
              <a:rPr lang="en-CA" dirty="0" smtClean="0">
                <a:solidFill>
                  <a:srgbClr val="3333CC"/>
                </a:solidFill>
              </a:rPr>
              <a:t>Phosphorus    5.00%</a:t>
            </a:r>
          </a:p>
          <a:p>
            <a:pPr>
              <a:lnSpc>
                <a:spcPct val="80000"/>
              </a:lnSpc>
            </a:pPr>
            <a:r>
              <a:rPr lang="en-CA" dirty="0" smtClean="0">
                <a:solidFill>
                  <a:srgbClr val="3333CC"/>
                </a:solidFill>
              </a:rPr>
              <a:t>Boron              1.50%</a:t>
            </a:r>
          </a:p>
          <a:p>
            <a:pPr>
              <a:lnSpc>
                <a:spcPct val="80000"/>
              </a:lnSpc>
            </a:pPr>
            <a:r>
              <a:rPr lang="en-CA" dirty="0" smtClean="0">
                <a:solidFill>
                  <a:srgbClr val="3333CC"/>
                </a:solidFill>
              </a:rPr>
              <a:t>Copper            0.25%</a:t>
            </a:r>
          </a:p>
          <a:p>
            <a:pPr>
              <a:lnSpc>
                <a:spcPct val="80000"/>
              </a:lnSpc>
            </a:pPr>
            <a:r>
              <a:rPr lang="en-CA" dirty="0" smtClean="0">
                <a:solidFill>
                  <a:srgbClr val="3333CC"/>
                </a:solidFill>
              </a:rPr>
              <a:t>Nitrogen          5.00%</a:t>
            </a:r>
          </a:p>
          <a:p>
            <a:pPr>
              <a:lnSpc>
                <a:spcPct val="80000"/>
              </a:lnSpc>
            </a:pPr>
            <a:r>
              <a:rPr lang="en-CA" dirty="0" smtClean="0">
                <a:solidFill>
                  <a:srgbClr val="3333CC"/>
                </a:solidFill>
              </a:rPr>
              <a:t>Sulphur           4.00%</a:t>
            </a:r>
            <a:endParaRPr lang="en-US" dirty="0" smtClean="0">
              <a:solidFill>
                <a:srgbClr val="3333CC"/>
              </a:solidFill>
            </a:endParaRPr>
          </a:p>
          <a:p>
            <a:pPr>
              <a:lnSpc>
                <a:spcPct val="80000"/>
              </a:lnSpc>
            </a:pPr>
            <a:r>
              <a:rPr lang="en-CA" dirty="0" smtClean="0">
                <a:solidFill>
                  <a:srgbClr val="FF0000"/>
                </a:solidFill>
              </a:rPr>
              <a:t>Method of use :</a:t>
            </a:r>
          </a:p>
          <a:p>
            <a:pPr>
              <a:lnSpc>
                <a:spcPct val="80000"/>
              </a:lnSpc>
            </a:pPr>
            <a:r>
              <a:rPr lang="en-CA" dirty="0" smtClean="0">
                <a:solidFill>
                  <a:srgbClr val="000000"/>
                </a:solidFill>
                <a:effectLst>
                  <a:outerShdw blurRad="38100" dist="38100" dir="2700000" algn="tl">
                    <a:srgbClr val="FFFFFF"/>
                  </a:outerShdw>
                </a:effectLst>
              </a:rPr>
              <a:t>For soil application</a:t>
            </a:r>
            <a:r>
              <a:rPr lang="en-CA" dirty="0" smtClean="0"/>
              <a:t>: </a:t>
            </a:r>
            <a:r>
              <a:rPr lang="en-CA" dirty="0" smtClean="0">
                <a:solidFill>
                  <a:srgbClr val="3333CC"/>
                </a:solidFill>
              </a:rPr>
              <a:t>Apply 10kg-15kg of </a:t>
            </a:r>
            <a:r>
              <a:rPr lang="en-CA" dirty="0" err="1" smtClean="0">
                <a:solidFill>
                  <a:srgbClr val="3333CC"/>
                </a:solidFill>
              </a:rPr>
              <a:t>Agroliv</a:t>
            </a:r>
            <a:r>
              <a:rPr lang="en-CA" dirty="0" smtClean="0">
                <a:solidFill>
                  <a:srgbClr val="3333CC"/>
                </a:solidFill>
              </a:rPr>
              <a:t> potato special per hector (500 gm-750gm per 1.5 </a:t>
            </a:r>
            <a:r>
              <a:rPr lang="en-CA" dirty="0" err="1" smtClean="0">
                <a:solidFill>
                  <a:srgbClr val="3333CC"/>
                </a:solidFill>
              </a:rPr>
              <a:t>katha</a:t>
            </a:r>
            <a:r>
              <a:rPr lang="en-CA" dirty="0" smtClean="0">
                <a:solidFill>
                  <a:srgbClr val="3333CC"/>
                </a:solidFill>
              </a:rPr>
              <a:t>) at the time of sowing </a:t>
            </a:r>
          </a:p>
          <a:p>
            <a:pPr>
              <a:lnSpc>
                <a:spcPct val="80000"/>
              </a:lnSpc>
            </a:pPr>
            <a:r>
              <a:rPr lang="en-CA" dirty="0" smtClean="0"/>
              <a:t> </a:t>
            </a:r>
            <a:r>
              <a:rPr lang="en-CA" dirty="0" smtClean="0">
                <a:solidFill>
                  <a:srgbClr val="000000"/>
                </a:solidFill>
                <a:effectLst>
                  <a:outerShdw blurRad="38100" dist="38100" dir="2700000" algn="tl">
                    <a:srgbClr val="FFFFFF"/>
                  </a:outerShdw>
                </a:effectLst>
              </a:rPr>
              <a:t>As foliar spray</a:t>
            </a:r>
            <a:r>
              <a:rPr lang="en-CA" dirty="0" smtClean="0"/>
              <a:t>:</a:t>
            </a:r>
            <a:r>
              <a:rPr lang="en-CA" dirty="0" smtClean="0">
                <a:solidFill>
                  <a:srgbClr val="3333CC"/>
                </a:solidFill>
              </a:rPr>
              <a:t> 500 gm </a:t>
            </a:r>
            <a:r>
              <a:rPr lang="en-CA" dirty="0" err="1" smtClean="0">
                <a:solidFill>
                  <a:srgbClr val="3333CC"/>
                </a:solidFill>
              </a:rPr>
              <a:t>Agroliv</a:t>
            </a:r>
            <a:r>
              <a:rPr lang="en-CA" dirty="0" smtClean="0">
                <a:solidFill>
                  <a:srgbClr val="3333CC"/>
                </a:solidFill>
              </a:rPr>
              <a:t> potato special is to be dissolved in 200 lit. of water and spray on both the surface of the leaves.</a:t>
            </a:r>
            <a:endParaRPr lang="en-US" dirty="0" smtClean="0">
              <a:solidFill>
                <a:srgbClr val="3333CC"/>
              </a:solidFill>
            </a:endParaRPr>
          </a:p>
          <a:p>
            <a:r>
              <a:rPr lang="en-CA" dirty="0" err="1" smtClean="0">
                <a:solidFill>
                  <a:srgbClr val="FF0000"/>
                </a:solidFill>
              </a:rPr>
              <a:t>Agroliv</a:t>
            </a:r>
            <a:r>
              <a:rPr lang="en-CA" dirty="0" smtClean="0">
                <a:solidFill>
                  <a:srgbClr val="FF0000"/>
                </a:solidFill>
              </a:rPr>
              <a:t> potato special:</a:t>
            </a:r>
            <a:r>
              <a:rPr lang="en-CA" dirty="0" smtClean="0"/>
              <a:t> </a:t>
            </a:r>
            <a:r>
              <a:rPr lang="en-CA" dirty="0" smtClean="0">
                <a:solidFill>
                  <a:srgbClr val="3333CC"/>
                </a:solidFill>
              </a:rPr>
              <a:t>(powder) or </a:t>
            </a:r>
            <a:r>
              <a:rPr lang="en-CA" dirty="0" err="1" smtClean="0">
                <a:solidFill>
                  <a:srgbClr val="3333CC"/>
                </a:solidFill>
              </a:rPr>
              <a:t>Agroliv</a:t>
            </a:r>
            <a:r>
              <a:rPr lang="en-CA" dirty="0" smtClean="0">
                <a:solidFill>
                  <a:srgbClr val="3333CC"/>
                </a:solidFill>
              </a:rPr>
              <a:t> liquid </a:t>
            </a:r>
            <a:r>
              <a:rPr lang="en-CA" dirty="0" err="1" smtClean="0">
                <a:solidFill>
                  <a:srgbClr val="3333CC"/>
                </a:solidFill>
              </a:rPr>
              <a:t>foilar</a:t>
            </a:r>
            <a:r>
              <a:rPr lang="en-CA" dirty="0" smtClean="0">
                <a:solidFill>
                  <a:srgbClr val="3333CC"/>
                </a:solidFill>
              </a:rPr>
              <a:t> spray can be mixed with fungicides &amp; insecticides.</a:t>
            </a:r>
          </a:p>
          <a:p>
            <a:r>
              <a:rPr lang="en-CA" dirty="0" smtClean="0">
                <a:solidFill>
                  <a:srgbClr val="FF0000"/>
                </a:solidFill>
              </a:rPr>
              <a:t>1</a:t>
            </a:r>
            <a:r>
              <a:rPr lang="en-CA" baseline="30000" dirty="0" smtClean="0">
                <a:solidFill>
                  <a:srgbClr val="FF0000"/>
                </a:solidFill>
              </a:rPr>
              <a:t>st</a:t>
            </a:r>
            <a:r>
              <a:rPr lang="en-CA" dirty="0" smtClean="0">
                <a:solidFill>
                  <a:srgbClr val="FF0000"/>
                </a:solidFill>
              </a:rPr>
              <a:t> .Spray:</a:t>
            </a:r>
            <a:r>
              <a:rPr lang="en-CA" dirty="0" smtClean="0"/>
              <a:t> </a:t>
            </a:r>
            <a:r>
              <a:rPr lang="en-CA" dirty="0" smtClean="0">
                <a:solidFill>
                  <a:srgbClr val="3333CC"/>
                </a:solidFill>
              </a:rPr>
              <a:t>34-40 days after germination</a:t>
            </a:r>
          </a:p>
          <a:p>
            <a:r>
              <a:rPr lang="en-CA" dirty="0" smtClean="0">
                <a:solidFill>
                  <a:srgbClr val="FF0000"/>
                </a:solidFill>
              </a:rPr>
              <a:t>2</a:t>
            </a:r>
            <a:r>
              <a:rPr lang="en-CA" baseline="30000" dirty="0" smtClean="0">
                <a:solidFill>
                  <a:srgbClr val="FF0000"/>
                </a:solidFill>
              </a:rPr>
              <a:t>nd</a:t>
            </a:r>
            <a:r>
              <a:rPr lang="en-CA" dirty="0" smtClean="0">
                <a:solidFill>
                  <a:srgbClr val="FF0000"/>
                </a:solidFill>
              </a:rPr>
              <a:t> .Spray:</a:t>
            </a:r>
            <a:r>
              <a:rPr lang="en-CA" dirty="0" smtClean="0"/>
              <a:t> </a:t>
            </a:r>
            <a:r>
              <a:rPr lang="en-CA" dirty="0" smtClean="0">
                <a:solidFill>
                  <a:srgbClr val="3333CC"/>
                </a:solidFill>
              </a:rPr>
              <a:t>15-20 days after 1</a:t>
            </a:r>
            <a:r>
              <a:rPr lang="en-CA" baseline="30000" dirty="0" smtClean="0">
                <a:solidFill>
                  <a:srgbClr val="3333CC"/>
                </a:solidFill>
              </a:rPr>
              <a:t>st</a:t>
            </a:r>
            <a:r>
              <a:rPr lang="en-CA" dirty="0" smtClean="0">
                <a:solidFill>
                  <a:srgbClr val="3333CC"/>
                </a:solidFill>
              </a:rPr>
              <a:t> spray</a:t>
            </a:r>
            <a:endParaRPr lang="en-US" dirty="0" smtClean="0">
              <a:solidFill>
                <a:srgbClr val="3333CC"/>
              </a:solidFill>
            </a:endParaRPr>
          </a:p>
          <a:p>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Agroliv</a:t>
            </a:r>
            <a:r>
              <a:rPr lang="en-US" dirty="0" smtClean="0"/>
              <a:t>(</a:t>
            </a:r>
            <a:r>
              <a:rPr lang="en-US" dirty="0"/>
              <a:t>C</a:t>
            </a:r>
            <a:r>
              <a:rPr lang="en-US" dirty="0" smtClean="0"/>
              <a:t>ole crop special)</a:t>
            </a:r>
            <a:endParaRPr lang="en-US" dirty="0"/>
          </a:p>
        </p:txBody>
      </p:sp>
      <p:pic>
        <p:nvPicPr>
          <p:cNvPr id="5" name="Content Placeholder 4" descr="DSC_6209.JPG"/>
          <p:cNvPicPr>
            <a:picLocks noGrp="1" noChangeAspect="1"/>
          </p:cNvPicPr>
          <p:nvPr>
            <p:ph idx="1"/>
          </p:nvPr>
        </p:nvPicPr>
        <p:blipFill>
          <a:blip r:embed="rId3" cstate="print"/>
          <a:stretch>
            <a:fillRect/>
          </a:stretch>
        </p:blipFill>
        <p:spPr>
          <a:xfrm>
            <a:off x="4171825" y="273050"/>
            <a:ext cx="3918200" cy="5853113"/>
          </a:xfrm>
        </p:spPr>
      </p:pic>
      <p:sp>
        <p:nvSpPr>
          <p:cNvPr id="4" name="Text Placeholder 3"/>
          <p:cNvSpPr>
            <a:spLocks noGrp="1"/>
          </p:cNvSpPr>
          <p:nvPr>
            <p:ph type="body" sz="half" idx="2"/>
          </p:nvPr>
        </p:nvSpPr>
        <p:spPr/>
        <p:txBody>
          <a:bodyPr>
            <a:normAutofit fontScale="85000" lnSpcReduction="20000"/>
          </a:bodyPr>
          <a:lstStyle/>
          <a:p>
            <a:pPr>
              <a:lnSpc>
                <a:spcPct val="90000"/>
              </a:lnSpc>
            </a:pPr>
            <a:r>
              <a:rPr lang="en-CA" b="1" u="sng" dirty="0" smtClean="0">
                <a:solidFill>
                  <a:srgbClr val="FF0000"/>
                </a:solidFill>
              </a:rPr>
              <a:t>Nutrients contents on % basis </a:t>
            </a:r>
          </a:p>
          <a:p>
            <a:pPr>
              <a:lnSpc>
                <a:spcPct val="90000"/>
              </a:lnSpc>
            </a:pPr>
            <a:r>
              <a:rPr lang="en-CA" dirty="0" smtClean="0"/>
              <a:t>  </a:t>
            </a:r>
            <a:r>
              <a:rPr lang="en-CA" dirty="0" smtClean="0">
                <a:solidFill>
                  <a:srgbClr val="3333CC"/>
                </a:solidFill>
              </a:rPr>
              <a:t>Boron			3.0%</a:t>
            </a:r>
          </a:p>
          <a:p>
            <a:pPr>
              <a:lnSpc>
                <a:spcPct val="90000"/>
              </a:lnSpc>
            </a:pPr>
            <a:r>
              <a:rPr lang="en-CA" dirty="0" smtClean="0">
                <a:solidFill>
                  <a:srgbClr val="3333CC"/>
                </a:solidFill>
              </a:rPr>
              <a:t>  Manganese       1.5%</a:t>
            </a:r>
          </a:p>
          <a:p>
            <a:pPr>
              <a:lnSpc>
                <a:spcPct val="90000"/>
              </a:lnSpc>
            </a:pPr>
            <a:r>
              <a:rPr lang="en-CA" dirty="0" smtClean="0">
                <a:solidFill>
                  <a:srgbClr val="3333CC"/>
                </a:solidFill>
              </a:rPr>
              <a:t>  Magnesium        4.0%</a:t>
            </a:r>
          </a:p>
          <a:p>
            <a:pPr>
              <a:lnSpc>
                <a:spcPct val="90000"/>
              </a:lnSpc>
            </a:pPr>
            <a:r>
              <a:rPr lang="en-CA" dirty="0" smtClean="0">
                <a:solidFill>
                  <a:srgbClr val="3333CC"/>
                </a:solidFill>
              </a:rPr>
              <a:t>  Molybdenum     0.03%</a:t>
            </a:r>
          </a:p>
          <a:p>
            <a:pPr>
              <a:lnSpc>
                <a:spcPct val="90000"/>
              </a:lnSpc>
            </a:pPr>
            <a:r>
              <a:rPr lang="en-CA" dirty="0" smtClean="0">
                <a:solidFill>
                  <a:srgbClr val="3333CC"/>
                </a:solidFill>
              </a:rPr>
              <a:t>  Nitrogen             4.5%</a:t>
            </a:r>
          </a:p>
          <a:p>
            <a:pPr>
              <a:lnSpc>
                <a:spcPct val="90000"/>
              </a:lnSpc>
            </a:pPr>
            <a:r>
              <a:rPr lang="en-CA" dirty="0" smtClean="0">
                <a:solidFill>
                  <a:srgbClr val="3333CC"/>
                </a:solidFill>
              </a:rPr>
              <a:t>  Sulphur               2.0%</a:t>
            </a:r>
          </a:p>
          <a:p>
            <a:pPr>
              <a:lnSpc>
                <a:spcPct val="90000"/>
              </a:lnSpc>
            </a:pPr>
            <a:r>
              <a:rPr lang="en-CA" dirty="0" smtClean="0">
                <a:solidFill>
                  <a:srgbClr val="3333CC"/>
                </a:solidFill>
              </a:rPr>
              <a:t>  Zinc                    3.0%</a:t>
            </a:r>
          </a:p>
          <a:p>
            <a:pPr>
              <a:lnSpc>
                <a:spcPct val="90000"/>
              </a:lnSpc>
            </a:pPr>
            <a:endParaRPr lang="en-US" dirty="0" smtClean="0">
              <a:solidFill>
                <a:srgbClr val="3333CC"/>
              </a:solidFill>
            </a:endParaRPr>
          </a:p>
          <a:p>
            <a:pPr marL="457200" indent="-457200">
              <a:buFont typeface="Wingdings" pitchFamily="2" charset="2"/>
              <a:buAutoNum type="arabicPeriod"/>
            </a:pPr>
            <a:r>
              <a:rPr lang="en-CA" dirty="0" smtClean="0">
                <a:solidFill>
                  <a:srgbClr val="000000"/>
                </a:solidFill>
                <a:effectLst>
                  <a:outerShdw blurRad="38100" dist="38100" dir="2700000" algn="tl">
                    <a:srgbClr val="FFFFFF"/>
                  </a:outerShdw>
                </a:effectLst>
              </a:rPr>
              <a:t>For soil application</a:t>
            </a:r>
            <a:r>
              <a:rPr lang="en-CA" dirty="0" smtClean="0"/>
              <a:t>: </a:t>
            </a:r>
          </a:p>
          <a:p>
            <a:pPr marL="457200" indent="-457200"/>
            <a:r>
              <a:rPr lang="en-CA" dirty="0" smtClean="0">
                <a:solidFill>
                  <a:srgbClr val="3333CC"/>
                </a:solidFill>
              </a:rPr>
              <a:t>    Apply 6 kg </a:t>
            </a:r>
            <a:r>
              <a:rPr lang="en-CA" dirty="0" err="1" smtClean="0">
                <a:solidFill>
                  <a:srgbClr val="3333CC"/>
                </a:solidFill>
              </a:rPr>
              <a:t>Agroliv</a:t>
            </a:r>
            <a:r>
              <a:rPr lang="en-CA" dirty="0" smtClean="0">
                <a:solidFill>
                  <a:srgbClr val="3333CC"/>
                </a:solidFill>
              </a:rPr>
              <a:t> </a:t>
            </a:r>
            <a:r>
              <a:rPr lang="en-CA" dirty="0" err="1" smtClean="0">
                <a:solidFill>
                  <a:srgbClr val="3333CC"/>
                </a:solidFill>
              </a:rPr>
              <a:t>cole</a:t>
            </a:r>
            <a:r>
              <a:rPr lang="en-CA" dirty="0" smtClean="0">
                <a:solidFill>
                  <a:srgbClr val="3333CC"/>
                </a:solidFill>
              </a:rPr>
              <a:t> crops special per Acre (i.e.12 </a:t>
            </a:r>
            <a:r>
              <a:rPr lang="en-CA" dirty="0" err="1" smtClean="0">
                <a:solidFill>
                  <a:srgbClr val="3333CC"/>
                </a:solidFill>
              </a:rPr>
              <a:t>katha</a:t>
            </a:r>
            <a:r>
              <a:rPr lang="en-CA" dirty="0" smtClean="0">
                <a:solidFill>
                  <a:srgbClr val="3333CC"/>
                </a:solidFill>
              </a:rPr>
              <a:t>) (500 gm per </a:t>
            </a:r>
            <a:r>
              <a:rPr lang="en-CA" dirty="0" err="1" smtClean="0">
                <a:solidFill>
                  <a:srgbClr val="3333CC"/>
                </a:solidFill>
              </a:rPr>
              <a:t>katha</a:t>
            </a:r>
            <a:r>
              <a:rPr lang="en-CA" dirty="0" smtClean="0">
                <a:solidFill>
                  <a:srgbClr val="3333CC"/>
                </a:solidFill>
              </a:rPr>
              <a:t>) at the time of sowing. Dose may be increased up to kg per acre in sever deficiency of micronutrients</a:t>
            </a:r>
            <a:r>
              <a:rPr lang="en-CA" dirty="0" smtClean="0"/>
              <a:t>. </a:t>
            </a:r>
          </a:p>
          <a:p>
            <a:pPr marL="457200" indent="-457200"/>
            <a:r>
              <a:rPr lang="en-CA" dirty="0" smtClean="0"/>
              <a:t> </a:t>
            </a:r>
            <a:r>
              <a:rPr lang="en-CA" dirty="0" smtClean="0">
                <a:solidFill>
                  <a:srgbClr val="000000"/>
                </a:solidFill>
                <a:effectLst>
                  <a:outerShdw blurRad="38100" dist="38100" dir="2700000" algn="tl">
                    <a:srgbClr val="FFFFFF"/>
                  </a:outerShdw>
                </a:effectLst>
              </a:rPr>
              <a:t>For foliar spray</a:t>
            </a:r>
            <a:r>
              <a:rPr lang="en-CA" dirty="0" smtClean="0"/>
              <a:t>:</a:t>
            </a:r>
            <a:br>
              <a:rPr lang="en-CA" dirty="0" smtClean="0"/>
            </a:br>
            <a:r>
              <a:rPr lang="en-CA" dirty="0" smtClean="0">
                <a:solidFill>
                  <a:srgbClr val="3333CC"/>
                </a:solidFill>
              </a:rPr>
              <a:t>500 gm </a:t>
            </a:r>
            <a:r>
              <a:rPr lang="en-CA" dirty="0" err="1" smtClean="0">
                <a:solidFill>
                  <a:srgbClr val="3333CC"/>
                </a:solidFill>
              </a:rPr>
              <a:t>Agroliv</a:t>
            </a:r>
            <a:r>
              <a:rPr lang="en-CA" dirty="0" smtClean="0">
                <a:solidFill>
                  <a:srgbClr val="3333CC"/>
                </a:solidFill>
              </a:rPr>
              <a:t> Cole Crop Special is to be dissolve in 150-200 lit of water and spray over crops of one acre.</a:t>
            </a:r>
            <a:endParaRPr lang="en-US" dirty="0" smtClean="0">
              <a:solidFill>
                <a:srgbClr val="3333CC"/>
              </a:solidFill>
            </a:endParaRPr>
          </a:p>
          <a:p>
            <a:pPr>
              <a:lnSpc>
                <a:spcPct val="80000"/>
              </a:lnSpc>
            </a:pPr>
            <a:r>
              <a:rPr lang="en-CA" b="1" u="sng" dirty="0" smtClean="0">
                <a:solidFill>
                  <a:srgbClr val="FF0000"/>
                </a:solidFill>
              </a:rPr>
              <a:t>1</a:t>
            </a:r>
            <a:r>
              <a:rPr lang="en-CA" b="1" u="sng" baseline="30000" dirty="0" smtClean="0">
                <a:solidFill>
                  <a:srgbClr val="FF0000"/>
                </a:solidFill>
              </a:rPr>
              <a:t>st</a:t>
            </a:r>
            <a:r>
              <a:rPr lang="en-CA" b="1" u="sng" dirty="0" smtClean="0">
                <a:solidFill>
                  <a:srgbClr val="FF0000"/>
                </a:solidFill>
              </a:rPr>
              <a:t> spray:</a:t>
            </a:r>
            <a:r>
              <a:rPr lang="en-CA" dirty="0" smtClean="0"/>
              <a:t> at 15-20 days old plant</a:t>
            </a:r>
            <a:br>
              <a:rPr lang="en-CA" dirty="0" smtClean="0"/>
            </a:br>
            <a:endParaRPr lang="en-CA" sz="800" dirty="0" smtClean="0"/>
          </a:p>
          <a:p>
            <a:pPr>
              <a:lnSpc>
                <a:spcPct val="80000"/>
              </a:lnSpc>
            </a:pPr>
            <a:r>
              <a:rPr lang="en-CA" b="1" u="sng" dirty="0" smtClean="0">
                <a:solidFill>
                  <a:srgbClr val="FF0000"/>
                </a:solidFill>
              </a:rPr>
              <a:t>2</a:t>
            </a:r>
            <a:r>
              <a:rPr lang="en-CA" b="1" u="sng" baseline="30000" dirty="0" smtClean="0">
                <a:solidFill>
                  <a:srgbClr val="FF0000"/>
                </a:solidFill>
              </a:rPr>
              <a:t>nd</a:t>
            </a:r>
            <a:r>
              <a:rPr lang="en-CA" b="1" u="sng" dirty="0" smtClean="0">
                <a:solidFill>
                  <a:srgbClr val="FF0000"/>
                </a:solidFill>
              </a:rPr>
              <a:t> spray:</a:t>
            </a:r>
            <a:r>
              <a:rPr lang="en-CA" dirty="0" smtClean="0"/>
              <a:t> 10-15 DATS or 20-25 days after 1</a:t>
            </a:r>
            <a:r>
              <a:rPr lang="en-CA" baseline="30000" dirty="0" smtClean="0"/>
              <a:t>st</a:t>
            </a:r>
            <a:r>
              <a:rPr lang="en-CA" dirty="0" smtClean="0"/>
              <a:t> spray.</a:t>
            </a:r>
            <a:br>
              <a:rPr lang="en-CA" dirty="0" smtClean="0"/>
            </a:br>
            <a:endParaRPr lang="en-CA" sz="800" dirty="0" smtClean="0"/>
          </a:p>
          <a:p>
            <a:pPr>
              <a:lnSpc>
                <a:spcPct val="80000"/>
              </a:lnSpc>
            </a:pPr>
            <a:r>
              <a:rPr lang="en-CA" b="1" u="sng" dirty="0" smtClean="0">
                <a:solidFill>
                  <a:srgbClr val="FF0000"/>
                </a:solidFill>
              </a:rPr>
              <a:t>3</a:t>
            </a:r>
            <a:r>
              <a:rPr lang="en-CA" b="1" u="sng" baseline="30000" dirty="0" smtClean="0">
                <a:solidFill>
                  <a:srgbClr val="FF0000"/>
                </a:solidFill>
              </a:rPr>
              <a:t>rd</a:t>
            </a:r>
            <a:r>
              <a:rPr lang="en-CA" b="1" u="sng" dirty="0" smtClean="0">
                <a:solidFill>
                  <a:srgbClr val="FF0000"/>
                </a:solidFill>
              </a:rPr>
              <a:t> spray:</a:t>
            </a:r>
            <a:r>
              <a:rPr lang="en-CA" dirty="0" smtClean="0"/>
              <a:t> 15-20 days after 2</a:t>
            </a:r>
            <a:r>
              <a:rPr lang="en-CA" baseline="30000" dirty="0" smtClean="0"/>
              <a:t>nd</a:t>
            </a:r>
            <a:r>
              <a:rPr lang="en-CA" dirty="0" smtClean="0"/>
              <a:t> spray.</a:t>
            </a:r>
          </a:p>
          <a:p>
            <a:pPr>
              <a:lnSpc>
                <a:spcPct val="80000"/>
              </a:lnSpc>
            </a:pPr>
            <a:r>
              <a:rPr lang="en-CA" sz="1100" dirty="0" smtClean="0"/>
              <a:t>  </a:t>
            </a:r>
          </a:p>
          <a:p>
            <a:pPr algn="ctr">
              <a:lnSpc>
                <a:spcPct val="80000"/>
              </a:lnSpc>
            </a:pPr>
            <a:r>
              <a:rPr lang="en-CA" dirty="0" smtClean="0"/>
              <a:t> </a:t>
            </a:r>
            <a:r>
              <a:rPr lang="en-CA" dirty="0" err="1" smtClean="0">
                <a:solidFill>
                  <a:srgbClr val="FF0000"/>
                </a:solidFill>
              </a:rPr>
              <a:t>Agroliv</a:t>
            </a:r>
            <a:r>
              <a:rPr lang="en-CA" dirty="0" smtClean="0">
                <a:solidFill>
                  <a:srgbClr val="FF0000"/>
                </a:solidFill>
              </a:rPr>
              <a:t> Cole Crop Special powder or prepared liquid can be mixed with fungicide and insecticide</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Agroliv</a:t>
            </a:r>
            <a:r>
              <a:rPr lang="en-US" dirty="0" smtClean="0"/>
              <a:t>(Tea Special)</a:t>
            </a:r>
            <a:endParaRPr lang="en-US" dirty="0"/>
          </a:p>
        </p:txBody>
      </p:sp>
      <p:pic>
        <p:nvPicPr>
          <p:cNvPr id="5" name="Content Placeholder 4" descr="2.jpg"/>
          <p:cNvPicPr>
            <a:picLocks noGrp="1" noChangeAspect="1"/>
          </p:cNvPicPr>
          <p:nvPr>
            <p:ph idx="1"/>
          </p:nvPr>
        </p:nvPicPr>
        <p:blipFill>
          <a:blip r:embed="rId3"/>
          <a:stretch>
            <a:fillRect/>
          </a:stretch>
        </p:blipFill>
        <p:spPr>
          <a:xfrm>
            <a:off x="0" y="0"/>
            <a:ext cx="9144000" cy="6858000"/>
          </a:xfrm>
        </p:spPr>
      </p:pic>
      <p:sp>
        <p:nvSpPr>
          <p:cNvPr id="4" name="Text Placeholder 3"/>
          <p:cNvSpPr>
            <a:spLocks noGrp="1"/>
          </p:cNvSpPr>
          <p:nvPr>
            <p:ph type="body" sz="half" idx="2"/>
          </p:nvPr>
        </p:nvSpPr>
        <p:spPr/>
        <p:txBody>
          <a:bodyPr/>
          <a:lstStyle/>
          <a:p>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Poshan</a:t>
            </a:r>
            <a:r>
              <a:rPr lang="en-US" dirty="0" smtClean="0"/>
              <a:t>(Tea special)</a:t>
            </a:r>
            <a:endParaRPr lang="en-US" dirty="0"/>
          </a:p>
        </p:txBody>
      </p:sp>
      <p:pic>
        <p:nvPicPr>
          <p:cNvPr id="5" name="Content Placeholder 4" descr="1.jpg"/>
          <p:cNvPicPr>
            <a:picLocks noGrp="1" noChangeAspect="1"/>
          </p:cNvPicPr>
          <p:nvPr>
            <p:ph idx="1"/>
          </p:nvPr>
        </p:nvPicPr>
        <p:blipFill>
          <a:blip r:embed="rId3"/>
          <a:stretch>
            <a:fillRect/>
          </a:stretch>
        </p:blipFill>
        <p:spPr>
          <a:xfrm>
            <a:off x="0" y="0"/>
            <a:ext cx="9144000" cy="6857999"/>
          </a:xfrm>
        </p:spPr>
      </p:pic>
      <p:sp>
        <p:nvSpPr>
          <p:cNvPr id="4" name="Text Placeholder 3"/>
          <p:cNvSpPr>
            <a:spLocks noGrp="1"/>
          </p:cNvSpPr>
          <p:nvPr>
            <p:ph type="body" sz="half" idx="2"/>
          </p:nvPr>
        </p:nvSpPr>
        <p:spPr/>
        <p:txBody>
          <a:bodyPr/>
          <a:lstStyle/>
          <a:p>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Agrizyme</a:t>
            </a:r>
            <a:r>
              <a:rPr lang="en-US" dirty="0" smtClean="0"/>
              <a:t>(Tea Special)</a:t>
            </a:r>
            <a:endParaRPr lang="en-US" dirty="0"/>
          </a:p>
        </p:txBody>
      </p:sp>
      <p:pic>
        <p:nvPicPr>
          <p:cNvPr id="5" name="Content Placeholder 4" descr="3.jpg"/>
          <p:cNvPicPr>
            <a:picLocks noGrp="1" noChangeAspect="1"/>
          </p:cNvPicPr>
          <p:nvPr>
            <p:ph idx="1"/>
          </p:nvPr>
        </p:nvPicPr>
        <p:blipFill>
          <a:blip r:embed="rId3"/>
          <a:stretch>
            <a:fillRect/>
          </a:stretch>
        </p:blipFill>
        <p:spPr>
          <a:xfrm>
            <a:off x="0" y="0"/>
            <a:ext cx="9144000" cy="6858000"/>
          </a:xfrm>
        </p:spPr>
      </p:pic>
      <p:sp>
        <p:nvSpPr>
          <p:cNvPr id="4" name="Text Placeholder 3"/>
          <p:cNvSpPr>
            <a:spLocks noGrp="1"/>
          </p:cNvSpPr>
          <p:nvPr>
            <p:ph type="body" sz="half" idx="2"/>
          </p:nvPr>
        </p:nvSpPr>
        <p:spPr/>
        <p:txBody>
          <a:bodyPr/>
          <a:lstStyle/>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err="1" smtClean="0">
                <a:solidFill>
                  <a:srgbClr val="00B050"/>
                </a:solidFill>
              </a:rPr>
              <a:t>Agriguard</a:t>
            </a:r>
            <a:endParaRPr lang="en-US" sz="3600" dirty="0">
              <a:solidFill>
                <a:srgbClr val="00B050"/>
              </a:solidFill>
            </a:endParaRPr>
          </a:p>
        </p:txBody>
      </p:sp>
      <p:pic>
        <p:nvPicPr>
          <p:cNvPr id="5" name="Content Placeholder 4" descr="Agriguard.jpg"/>
          <p:cNvPicPr>
            <a:picLocks noGrp="1" noChangeAspect="1"/>
          </p:cNvPicPr>
          <p:nvPr>
            <p:ph idx="1"/>
          </p:nvPr>
        </p:nvPicPr>
        <p:blipFill>
          <a:blip r:embed="rId3" cstate="print"/>
          <a:stretch>
            <a:fillRect/>
          </a:stretch>
        </p:blipFill>
        <p:spPr>
          <a:xfrm>
            <a:off x="5410200" y="533400"/>
            <a:ext cx="3429001" cy="5135563"/>
          </a:xfrm>
        </p:spPr>
      </p:pic>
      <p:sp>
        <p:nvSpPr>
          <p:cNvPr id="4" name="Text Placeholder 3"/>
          <p:cNvSpPr>
            <a:spLocks noGrp="1"/>
          </p:cNvSpPr>
          <p:nvPr>
            <p:ph type="body" sz="half" idx="2"/>
          </p:nvPr>
        </p:nvSpPr>
        <p:spPr>
          <a:xfrm>
            <a:off x="304800" y="0"/>
            <a:ext cx="4876800" cy="6400800"/>
          </a:xfrm>
        </p:spPr>
        <p:txBody>
          <a:bodyPr>
            <a:noAutofit/>
          </a:bodyPr>
          <a:lstStyle/>
          <a:p>
            <a:r>
              <a:rPr lang="en-US" b="1" dirty="0" smtClean="0"/>
              <a:t> </a:t>
            </a:r>
            <a:r>
              <a:rPr lang="en-US" dirty="0" smtClean="0"/>
              <a:t> </a:t>
            </a:r>
          </a:p>
          <a:p>
            <a:r>
              <a:rPr lang="en-US" b="1" dirty="0" smtClean="0"/>
              <a:t> </a:t>
            </a:r>
            <a:r>
              <a:rPr lang="en-US" dirty="0" smtClean="0"/>
              <a:t> </a:t>
            </a:r>
          </a:p>
          <a:p>
            <a:endParaRPr lang="en-US" b="1" dirty="0" smtClean="0"/>
          </a:p>
          <a:p>
            <a:endParaRPr lang="en-US" b="1" dirty="0" smtClean="0"/>
          </a:p>
          <a:p>
            <a:endParaRPr lang="en-US" sz="1600" b="1" dirty="0" smtClean="0"/>
          </a:p>
          <a:p>
            <a:endParaRPr lang="en-US" b="1" dirty="0" smtClean="0"/>
          </a:p>
          <a:p>
            <a:r>
              <a:rPr lang="en-US" b="1" dirty="0" smtClean="0"/>
              <a:t>AGRIGUARD</a:t>
            </a:r>
            <a:r>
              <a:rPr lang="en-US" dirty="0" smtClean="0"/>
              <a:t> is a systemic botanical insecticide prepared from alkaloids  derived from selected herbs .All the alkaloids are physiologically </a:t>
            </a:r>
          </a:p>
          <a:p>
            <a:r>
              <a:rPr lang="en-US" dirty="0" smtClean="0"/>
              <a:t>active and effectively control infestations of pests like sucking and chewing pests ,caterpillar , </a:t>
            </a:r>
            <a:r>
              <a:rPr lang="en-US" dirty="0" err="1" smtClean="0"/>
              <a:t>thrips</a:t>
            </a:r>
            <a:r>
              <a:rPr lang="en-US" dirty="0" smtClean="0"/>
              <a:t> , aphids and </a:t>
            </a:r>
            <a:r>
              <a:rPr lang="en-US" dirty="0" err="1" smtClean="0"/>
              <a:t>jassids</a:t>
            </a:r>
            <a:r>
              <a:rPr lang="en-US" dirty="0" smtClean="0"/>
              <a:t>. </a:t>
            </a:r>
          </a:p>
          <a:p>
            <a:r>
              <a:rPr lang="en-US" b="1" dirty="0" smtClean="0"/>
              <a:t>AGRIGUARD</a:t>
            </a:r>
            <a:r>
              <a:rPr lang="en-US" dirty="0" smtClean="0"/>
              <a:t> attacks the central nervous system of the insects and increases  excitability , reduces eating activity, disturbing entire physiological coordination   results death of insects. </a:t>
            </a:r>
            <a:r>
              <a:rPr lang="en-US" b="1" dirty="0" smtClean="0"/>
              <a:t>CROP:</a:t>
            </a:r>
            <a:r>
              <a:rPr lang="en-US" dirty="0" smtClean="0"/>
              <a:t>   Paddy &amp; other cereal crops, oil seeds, vegetables, Pulses, Flower, Fruits and tea                                                                              </a:t>
            </a:r>
          </a:p>
          <a:p>
            <a:r>
              <a:rPr lang="en-US" b="1" dirty="0" smtClean="0"/>
              <a:t>Mode of application:</a:t>
            </a:r>
            <a:r>
              <a:rPr lang="en-US" dirty="0" smtClean="0"/>
              <a:t>  2ml per Lit. water is recommended</a:t>
            </a:r>
          </a:p>
          <a:p>
            <a:r>
              <a:rPr lang="en-US" b="1" dirty="0" smtClean="0"/>
              <a:t>CAUTION</a:t>
            </a:r>
            <a:r>
              <a:rPr lang="en-US" dirty="0" smtClean="0"/>
              <a:t>: Use the solution immediate after preparation. Do not store it for longer time. After spraying, wash hands and contaminated parts of the body and sprayer as well. Keep away </a:t>
            </a:r>
          </a:p>
          <a:p>
            <a:r>
              <a:rPr lang="en-US" dirty="0" smtClean="0"/>
              <a:t>from children and pets. Keep away from direct sun light. </a:t>
            </a:r>
          </a:p>
          <a:p>
            <a:r>
              <a:rPr lang="en-US" dirty="0" smtClean="0"/>
              <a:t>  </a:t>
            </a:r>
          </a:p>
          <a:p>
            <a:r>
              <a:rPr lang="en-US" b="1" dirty="0" smtClean="0"/>
              <a:t>Presentation:</a:t>
            </a:r>
            <a:r>
              <a:rPr lang="en-US" dirty="0" smtClean="0"/>
              <a:t>  50 ml, 100 ml. 250 ml, 500 ml. </a:t>
            </a:r>
          </a:p>
          <a:p>
            <a:r>
              <a:rPr lang="en-US" sz="2400" b="1" dirty="0" smtClean="0"/>
              <a:t> FOR AGRICULTURAL USE ONLY </a:t>
            </a:r>
          </a:p>
          <a:p>
            <a:r>
              <a:rPr lang="en-US" sz="2400" b="1" dirty="0" smtClean="0"/>
              <a:t> </a:t>
            </a:r>
          </a:p>
          <a:p>
            <a:endParaRPr lang="en-US" dirty="0" smtClean="0"/>
          </a:p>
          <a:p>
            <a:endParaRPr lang="en-US" dirty="0" smtClean="0"/>
          </a:p>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err="1" smtClean="0">
                <a:solidFill>
                  <a:srgbClr val="00B050"/>
                </a:solidFill>
              </a:rPr>
              <a:t>Biojeb</a:t>
            </a:r>
            <a:endParaRPr lang="en-US" sz="3600" dirty="0">
              <a:solidFill>
                <a:srgbClr val="00B050"/>
              </a:solidFill>
            </a:endParaRPr>
          </a:p>
        </p:txBody>
      </p:sp>
      <p:pic>
        <p:nvPicPr>
          <p:cNvPr id="5" name="Content Placeholder 4" descr="DSC_5754.JPG"/>
          <p:cNvPicPr>
            <a:picLocks noGrp="1" noChangeAspect="1"/>
          </p:cNvPicPr>
          <p:nvPr>
            <p:ph idx="1"/>
          </p:nvPr>
        </p:nvPicPr>
        <p:blipFill>
          <a:blip r:embed="rId3" cstate="print"/>
          <a:stretch>
            <a:fillRect/>
          </a:stretch>
        </p:blipFill>
        <p:spPr>
          <a:xfrm>
            <a:off x="5486400" y="0"/>
            <a:ext cx="3657599" cy="6477000"/>
          </a:xfrm>
        </p:spPr>
      </p:pic>
      <p:sp>
        <p:nvSpPr>
          <p:cNvPr id="4" name="Text Placeholder 3"/>
          <p:cNvSpPr>
            <a:spLocks noGrp="1"/>
          </p:cNvSpPr>
          <p:nvPr>
            <p:ph type="body" sz="half" idx="2"/>
          </p:nvPr>
        </p:nvSpPr>
        <p:spPr>
          <a:xfrm>
            <a:off x="457200" y="1447800"/>
            <a:ext cx="4953000" cy="5410200"/>
          </a:xfrm>
        </p:spPr>
        <p:txBody>
          <a:bodyPr>
            <a:noAutofit/>
          </a:bodyPr>
          <a:lstStyle/>
          <a:p>
            <a:r>
              <a:rPr lang="en-US" b="1" dirty="0"/>
              <a:t>BIOJEB</a:t>
            </a:r>
            <a:r>
              <a:rPr lang="en-US" dirty="0"/>
              <a:t> </a:t>
            </a:r>
            <a:r>
              <a:rPr lang="en-US" dirty="0" smtClean="0"/>
              <a:t>(</a:t>
            </a:r>
            <a:r>
              <a:rPr lang="en-US" dirty="0"/>
              <a:t> BOTANICAL FUNGICIDE </a:t>
            </a:r>
            <a:r>
              <a:rPr lang="en-US" dirty="0" smtClean="0"/>
              <a:t>)</a:t>
            </a:r>
          </a:p>
          <a:p>
            <a:r>
              <a:rPr lang="en-US" dirty="0" err="1" smtClean="0"/>
              <a:t>Biojeb</a:t>
            </a:r>
            <a:r>
              <a:rPr lang="en-US" dirty="0" smtClean="0"/>
              <a:t> </a:t>
            </a:r>
            <a:r>
              <a:rPr lang="en-US" dirty="0"/>
              <a:t>is a botanical based fungicide. It contains a complex </a:t>
            </a:r>
            <a:r>
              <a:rPr lang="en-US" dirty="0" smtClean="0"/>
              <a:t>of physiologically </a:t>
            </a:r>
            <a:r>
              <a:rPr lang="en-US" dirty="0"/>
              <a:t>active alkaloids isolated from selective </a:t>
            </a:r>
            <a:r>
              <a:rPr lang="en-US" dirty="0" smtClean="0"/>
              <a:t>Himalayan herbs </a:t>
            </a:r>
            <a:r>
              <a:rPr lang="en-US" dirty="0"/>
              <a:t>.</a:t>
            </a:r>
            <a:r>
              <a:rPr lang="en-US" dirty="0" err="1"/>
              <a:t>Biojeb</a:t>
            </a:r>
            <a:r>
              <a:rPr lang="en-US" dirty="0"/>
              <a:t> can control effectively leaf blight, wilt, rots </a:t>
            </a:r>
            <a:r>
              <a:rPr lang="en-US" dirty="0" smtClean="0"/>
              <a:t>,powdery </a:t>
            </a:r>
            <a:r>
              <a:rPr lang="en-US" dirty="0"/>
              <a:t>mildew etc. It can be applied on the crops like Paddy, Soybean </a:t>
            </a:r>
            <a:r>
              <a:rPr lang="en-US" dirty="0" smtClean="0"/>
              <a:t>,Tea</a:t>
            </a:r>
            <a:r>
              <a:rPr lang="en-US" dirty="0"/>
              <a:t>, Potato, Onion, Garlic, </a:t>
            </a:r>
            <a:r>
              <a:rPr lang="en-US" dirty="0" err="1"/>
              <a:t>Brinjal</a:t>
            </a:r>
            <a:r>
              <a:rPr lang="en-US" dirty="0"/>
              <a:t> , </a:t>
            </a:r>
            <a:r>
              <a:rPr lang="en-US" dirty="0" err="1"/>
              <a:t>Chilli</a:t>
            </a:r>
            <a:r>
              <a:rPr lang="en-US" dirty="0"/>
              <a:t>, Tomato ,Fruits like Mango ,Grapes, </a:t>
            </a:r>
            <a:r>
              <a:rPr lang="en-US" dirty="0" smtClean="0"/>
              <a:t>Oil </a:t>
            </a:r>
            <a:r>
              <a:rPr lang="en-US" dirty="0"/>
              <a:t>seeds and on the flower plants specially on Rose. </a:t>
            </a:r>
          </a:p>
          <a:p>
            <a:r>
              <a:rPr lang="en-US" b="1" dirty="0" smtClean="0"/>
              <a:t>Composition</a:t>
            </a:r>
            <a:r>
              <a:rPr lang="en-US" b="1" dirty="0"/>
              <a:t>:</a:t>
            </a:r>
            <a:r>
              <a:rPr lang="en-US" dirty="0"/>
              <a:t> </a:t>
            </a:r>
          </a:p>
          <a:p>
            <a:r>
              <a:rPr lang="en-US" dirty="0"/>
              <a:t>Complex of Alkaloid          8.0% </a:t>
            </a:r>
          </a:p>
          <a:p>
            <a:r>
              <a:rPr lang="en-US" dirty="0"/>
              <a:t>Surface active agents        24.0% </a:t>
            </a:r>
            <a:endParaRPr lang="en-US" dirty="0" smtClean="0"/>
          </a:p>
          <a:p>
            <a:r>
              <a:rPr lang="en-US" dirty="0" smtClean="0"/>
              <a:t> </a:t>
            </a:r>
            <a:r>
              <a:rPr lang="en-US" dirty="0"/>
              <a:t>Plant protein Hydrolyser </a:t>
            </a:r>
            <a:r>
              <a:rPr lang="en-US" dirty="0" smtClean="0"/>
              <a:t>18%</a:t>
            </a:r>
          </a:p>
          <a:p>
            <a:r>
              <a:rPr lang="en-US" dirty="0" smtClean="0"/>
              <a:t> </a:t>
            </a:r>
            <a:r>
              <a:rPr lang="en-US" dirty="0"/>
              <a:t>Other                                 50.0% </a:t>
            </a:r>
            <a:endParaRPr lang="en-US" dirty="0" smtClean="0"/>
          </a:p>
          <a:p>
            <a:r>
              <a:rPr lang="en-US" dirty="0" smtClean="0"/>
              <a:t>Total </a:t>
            </a:r>
            <a:r>
              <a:rPr lang="en-US" dirty="0"/>
              <a:t>:                             100.0% </a:t>
            </a:r>
          </a:p>
          <a:p>
            <a:r>
              <a:rPr lang="en-US" dirty="0"/>
              <a:t> </a:t>
            </a:r>
            <a:r>
              <a:rPr lang="en-US" dirty="0" smtClean="0"/>
              <a:t> </a:t>
            </a:r>
            <a:r>
              <a:rPr lang="en-US" b="1" dirty="0"/>
              <a:t>Mode of application:</a:t>
            </a:r>
            <a:r>
              <a:rPr lang="en-US" dirty="0"/>
              <a:t>   1-2 ml per Lit. of water is </a:t>
            </a:r>
            <a:r>
              <a:rPr lang="en-US" dirty="0" smtClean="0"/>
              <a:t>recommended.</a:t>
            </a:r>
            <a:r>
              <a:rPr lang="en-US" dirty="0"/>
              <a:t> On heavy fungal infestations, the dose may be increased. </a:t>
            </a:r>
            <a:r>
              <a:rPr lang="en-US" dirty="0" err="1"/>
              <a:t>Biojeb</a:t>
            </a:r>
            <a:r>
              <a:rPr lang="en-US" dirty="0"/>
              <a:t> can be used with other </a:t>
            </a:r>
            <a:r>
              <a:rPr lang="en-US" dirty="0" smtClean="0"/>
              <a:t> </a:t>
            </a:r>
            <a:r>
              <a:rPr lang="en-US" dirty="0"/>
              <a:t>chemical pesticide or fungicide .</a:t>
            </a:r>
            <a:r>
              <a:rPr lang="en-US" dirty="0" err="1"/>
              <a:t>Biojeb</a:t>
            </a:r>
            <a:r>
              <a:rPr lang="en-US" dirty="0"/>
              <a:t> is non phototoxic and  non toxic to human ,birds ,earth worms or animals. It does not leave any residual effect on leafs after application . </a:t>
            </a:r>
          </a:p>
          <a:p>
            <a:r>
              <a:rPr lang="en-US" sz="2000" b="1" dirty="0" smtClean="0"/>
              <a:t> </a:t>
            </a:r>
            <a:r>
              <a:rPr lang="en-US" sz="2000" b="1" dirty="0"/>
              <a:t>FOR AGRICULTURAL USE ONLY </a:t>
            </a:r>
          </a:p>
          <a:p>
            <a:r>
              <a:rPr lang="en-US" sz="2000" b="1" dirty="0"/>
              <a:t> </a:t>
            </a:r>
          </a:p>
          <a:p>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err="1" smtClean="0">
                <a:solidFill>
                  <a:srgbClr val="00B050"/>
                </a:solidFill>
              </a:rPr>
              <a:t>Poshan</a:t>
            </a:r>
            <a:endParaRPr lang="en-US" sz="3600" dirty="0">
              <a:solidFill>
                <a:srgbClr val="00B050"/>
              </a:solidFill>
            </a:endParaRPr>
          </a:p>
        </p:txBody>
      </p:sp>
      <p:pic>
        <p:nvPicPr>
          <p:cNvPr id="5" name="Content Placeholder 4" descr="DSC_6204.JPG"/>
          <p:cNvPicPr>
            <a:picLocks noGrp="1" noChangeAspect="1"/>
          </p:cNvPicPr>
          <p:nvPr>
            <p:ph idx="1"/>
          </p:nvPr>
        </p:nvPicPr>
        <p:blipFill>
          <a:blip r:embed="rId3" cstate="print"/>
          <a:stretch>
            <a:fillRect/>
          </a:stretch>
        </p:blipFill>
        <p:spPr>
          <a:xfrm>
            <a:off x="5410200" y="304800"/>
            <a:ext cx="3521802" cy="6248400"/>
          </a:xfrm>
        </p:spPr>
      </p:pic>
      <p:sp>
        <p:nvSpPr>
          <p:cNvPr id="4" name="Text Placeholder 3"/>
          <p:cNvSpPr>
            <a:spLocks noGrp="1"/>
          </p:cNvSpPr>
          <p:nvPr>
            <p:ph type="body" sz="half" idx="2"/>
          </p:nvPr>
        </p:nvSpPr>
        <p:spPr>
          <a:xfrm>
            <a:off x="457200" y="1435100"/>
            <a:ext cx="4648200" cy="5194300"/>
          </a:xfrm>
        </p:spPr>
        <p:txBody>
          <a:bodyPr>
            <a:normAutofit/>
          </a:bodyPr>
          <a:lstStyle/>
          <a:p>
            <a:r>
              <a:rPr lang="en-CA" b="1" dirty="0" smtClean="0"/>
              <a:t>POSHAN</a:t>
            </a:r>
            <a:r>
              <a:rPr lang="en-CA" dirty="0" smtClean="0"/>
              <a:t> is a natural </a:t>
            </a:r>
            <a:r>
              <a:rPr lang="en-CA" dirty="0" err="1" smtClean="0"/>
              <a:t>Bioactivetor</a:t>
            </a:r>
            <a:r>
              <a:rPr lang="en-CA" dirty="0" smtClean="0"/>
              <a:t> &amp; </a:t>
            </a:r>
            <a:r>
              <a:rPr lang="en-CA" dirty="0" err="1" smtClean="0"/>
              <a:t>biostimulant</a:t>
            </a:r>
            <a:r>
              <a:rPr lang="en-CA" dirty="0" smtClean="0"/>
              <a:t>, contains hydrolysed protein derived from organic source, </a:t>
            </a:r>
            <a:r>
              <a:rPr lang="en-CA" dirty="0" err="1" smtClean="0"/>
              <a:t>aminoacids</a:t>
            </a:r>
            <a:r>
              <a:rPr lang="en-CA" dirty="0" smtClean="0"/>
              <a:t>, </a:t>
            </a:r>
            <a:r>
              <a:rPr lang="en-CA" dirty="0" err="1" smtClean="0"/>
              <a:t>auxin</a:t>
            </a:r>
            <a:r>
              <a:rPr lang="en-CA" dirty="0" smtClean="0"/>
              <a:t> precursor, </a:t>
            </a:r>
            <a:r>
              <a:rPr lang="en-CA" dirty="0" err="1" smtClean="0"/>
              <a:t>cytokinines</a:t>
            </a:r>
            <a:r>
              <a:rPr lang="en-CA" dirty="0" smtClean="0"/>
              <a:t>, sea-weed extracts and essential trace elements.</a:t>
            </a:r>
          </a:p>
          <a:p>
            <a:pPr>
              <a:lnSpc>
                <a:spcPct val="90000"/>
              </a:lnSpc>
            </a:pPr>
            <a:r>
              <a:rPr lang="en-CA" dirty="0" smtClean="0"/>
              <a:t> </a:t>
            </a:r>
          </a:p>
          <a:p>
            <a:pPr>
              <a:lnSpc>
                <a:spcPct val="90000"/>
              </a:lnSpc>
            </a:pPr>
            <a:r>
              <a:rPr lang="en-CA" b="1" dirty="0" smtClean="0"/>
              <a:t>POSHAN</a:t>
            </a:r>
            <a:r>
              <a:rPr lang="en-CA" dirty="0" smtClean="0"/>
              <a:t> is a foliar spray ,catalyzes growth during vegetable to reproductive stages and accelerates higher utilisation of nutrients in available form results higher yield of quality crops </a:t>
            </a:r>
          </a:p>
          <a:p>
            <a:pPr>
              <a:lnSpc>
                <a:spcPct val="90000"/>
              </a:lnSpc>
            </a:pPr>
            <a:endParaRPr lang="en-CA" dirty="0" smtClean="0"/>
          </a:p>
          <a:p>
            <a:pPr>
              <a:lnSpc>
                <a:spcPct val="90000"/>
              </a:lnSpc>
            </a:pPr>
            <a:r>
              <a:rPr lang="en-CA" b="1" dirty="0" smtClean="0"/>
              <a:t>Application</a:t>
            </a:r>
            <a:r>
              <a:rPr lang="en-CA" dirty="0" smtClean="0"/>
              <a:t>: 1 ml </a:t>
            </a:r>
            <a:r>
              <a:rPr lang="en-CA" dirty="0" err="1" smtClean="0"/>
              <a:t>Poshan</a:t>
            </a:r>
            <a:r>
              <a:rPr lang="en-CA" dirty="0" smtClean="0"/>
              <a:t> to be mixed with 1 lit. of water ,thus 300 lit. solution can be prepared and sprayed over 1 acre of standing crops.</a:t>
            </a:r>
            <a:br>
              <a:rPr lang="en-CA" dirty="0" smtClean="0"/>
            </a:br>
            <a:endParaRPr lang="en-CA" dirty="0" smtClean="0"/>
          </a:p>
          <a:p>
            <a:pPr>
              <a:lnSpc>
                <a:spcPct val="90000"/>
              </a:lnSpc>
            </a:pPr>
            <a:r>
              <a:rPr lang="en-CA" b="1" dirty="0" smtClean="0"/>
              <a:t>Caution</a:t>
            </a:r>
            <a:r>
              <a:rPr lang="en-CA" dirty="0" smtClean="0"/>
              <a:t>: Do not mix </a:t>
            </a:r>
            <a:r>
              <a:rPr lang="en-CA" dirty="0" err="1" smtClean="0"/>
              <a:t>Poshan</a:t>
            </a:r>
            <a:r>
              <a:rPr lang="en-CA" dirty="0" smtClean="0"/>
              <a:t> with other pesticides or fungicides for better result. Use the solution immediate after preparation. After spraying, wash hands and contaminated parts of the body and sprayers as well.</a:t>
            </a:r>
            <a:endParaRPr lang="en-US" dirty="0" smtClean="0"/>
          </a:p>
          <a:p>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solidFill>
                  <a:srgbClr val="FF0000"/>
                </a:solidFill>
              </a:rPr>
              <a:t>Sticker</a:t>
            </a:r>
            <a:endParaRPr lang="en-US" sz="4000" dirty="0">
              <a:solidFill>
                <a:srgbClr val="FF0000"/>
              </a:solidFill>
            </a:endParaRPr>
          </a:p>
        </p:txBody>
      </p:sp>
      <p:pic>
        <p:nvPicPr>
          <p:cNvPr id="5" name="Content Placeholder 4" descr="DSC_6203.JPG"/>
          <p:cNvPicPr>
            <a:picLocks noGrp="1" noChangeAspect="1"/>
          </p:cNvPicPr>
          <p:nvPr>
            <p:ph idx="1"/>
          </p:nvPr>
        </p:nvPicPr>
        <p:blipFill>
          <a:blip r:embed="rId3" cstate="print"/>
          <a:stretch>
            <a:fillRect/>
          </a:stretch>
        </p:blipFill>
        <p:spPr>
          <a:xfrm>
            <a:off x="4171825" y="273050"/>
            <a:ext cx="3918200" cy="5853113"/>
          </a:xfrm>
        </p:spPr>
      </p:pic>
      <p:sp>
        <p:nvSpPr>
          <p:cNvPr id="4" name="Text Placeholder 3"/>
          <p:cNvSpPr>
            <a:spLocks noGrp="1"/>
          </p:cNvSpPr>
          <p:nvPr>
            <p:ph type="body" sz="half" idx="2"/>
          </p:nvPr>
        </p:nvSpPr>
        <p:spPr>
          <a:xfrm>
            <a:off x="457200" y="1435100"/>
            <a:ext cx="3008313" cy="5727700"/>
          </a:xfrm>
        </p:spPr>
        <p:txBody>
          <a:bodyPr>
            <a:noAutofit/>
          </a:bodyPr>
          <a:lstStyle/>
          <a:p>
            <a:pPr marL="533400" indent="-533400">
              <a:lnSpc>
                <a:spcPct val="80000"/>
              </a:lnSpc>
            </a:pPr>
            <a:r>
              <a:rPr lang="en-CA" u="sng" dirty="0" smtClean="0"/>
              <a:t>Composition:</a:t>
            </a:r>
          </a:p>
          <a:p>
            <a:pPr marL="533400" indent="-533400">
              <a:lnSpc>
                <a:spcPct val="80000"/>
              </a:lnSpc>
            </a:pPr>
            <a:r>
              <a:rPr lang="en-CA" dirty="0" smtClean="0">
                <a:effectLst>
                  <a:outerShdw blurRad="38100" dist="38100" dir="2700000" algn="tl">
                    <a:srgbClr val="FFFFFF"/>
                  </a:outerShdw>
                </a:effectLst>
              </a:rPr>
              <a:t>               </a:t>
            </a:r>
            <a:r>
              <a:rPr lang="en-CA" b="1" dirty="0" err="1" smtClean="0">
                <a:effectLst>
                  <a:outerShdw blurRad="38100" dist="38100" dir="2700000" algn="tl">
                    <a:srgbClr val="FFFFFF"/>
                  </a:outerShdw>
                </a:effectLst>
              </a:rPr>
              <a:t>S</a:t>
            </a:r>
            <a:r>
              <a:rPr lang="en-CA" dirty="0" err="1" smtClean="0">
                <a:effectLst>
                  <a:outerShdw blurRad="38100" dist="38100" dir="2700000" algn="tl">
                    <a:srgbClr val="FFFFFF"/>
                  </a:outerShdw>
                </a:effectLst>
              </a:rPr>
              <a:t>tiker</a:t>
            </a:r>
            <a:r>
              <a:rPr lang="en-CA" dirty="0" smtClean="0">
                <a:effectLst>
                  <a:outerShdw blurRad="38100" dist="38100" dir="2700000" algn="tl">
                    <a:srgbClr val="FFFFFF"/>
                  </a:outerShdw>
                </a:effectLst>
              </a:rPr>
              <a:t> is a blend of surface –active agent and co-adjuvant with detergent .</a:t>
            </a:r>
          </a:p>
          <a:p>
            <a:pPr marL="533400" indent="-533400">
              <a:lnSpc>
                <a:spcPct val="80000"/>
              </a:lnSpc>
            </a:pPr>
            <a:r>
              <a:rPr lang="en-CA" u="sng" dirty="0" smtClean="0"/>
              <a:t>Benefits:</a:t>
            </a:r>
          </a:p>
          <a:p>
            <a:pPr marL="533400" indent="-533400">
              <a:lnSpc>
                <a:spcPct val="80000"/>
              </a:lnSpc>
              <a:buFont typeface="Wingdings" pitchFamily="2" charset="2"/>
              <a:buAutoNum type="arabicPeriod"/>
            </a:pPr>
            <a:r>
              <a:rPr lang="en-CA" b="1" dirty="0" err="1" smtClean="0">
                <a:effectLst>
                  <a:outerShdw blurRad="38100" dist="38100" dir="2700000" algn="tl">
                    <a:srgbClr val="FFFFFF"/>
                  </a:outerShdw>
                </a:effectLst>
              </a:rPr>
              <a:t>S</a:t>
            </a:r>
            <a:r>
              <a:rPr lang="en-CA" dirty="0" err="1" smtClean="0">
                <a:effectLst>
                  <a:outerShdw blurRad="38100" dist="38100" dir="2700000" algn="tl">
                    <a:srgbClr val="FFFFFF"/>
                  </a:outerShdw>
                </a:effectLst>
              </a:rPr>
              <a:t>tiker</a:t>
            </a:r>
            <a:r>
              <a:rPr lang="en-CA" dirty="0" smtClean="0">
                <a:effectLst>
                  <a:outerShdw blurRad="38100" dist="38100" dir="2700000" algn="tl">
                    <a:srgbClr val="FFFFFF"/>
                  </a:outerShdw>
                </a:effectLst>
              </a:rPr>
              <a:t> helps to accelerate spreading on leaf surface</a:t>
            </a:r>
          </a:p>
          <a:p>
            <a:pPr marL="533400" indent="-533400">
              <a:lnSpc>
                <a:spcPct val="80000"/>
              </a:lnSpc>
              <a:buFont typeface="Wingdings" pitchFamily="2" charset="2"/>
              <a:buAutoNum type="arabicPeriod"/>
            </a:pPr>
            <a:r>
              <a:rPr lang="en-CA" b="1" dirty="0" smtClean="0">
                <a:effectLst>
                  <a:outerShdw blurRad="38100" dist="38100" dir="2700000" algn="tl">
                    <a:srgbClr val="FFFFFF"/>
                  </a:outerShdw>
                </a:effectLst>
              </a:rPr>
              <a:t>I</a:t>
            </a:r>
            <a:r>
              <a:rPr lang="en-CA" dirty="0" smtClean="0">
                <a:effectLst>
                  <a:outerShdw blurRad="38100" dist="38100" dir="2700000" algn="tl">
                    <a:srgbClr val="FFFFFF"/>
                  </a:outerShdw>
                </a:effectLst>
              </a:rPr>
              <a:t>mproves wetting and spreading quality of spray solution.</a:t>
            </a:r>
          </a:p>
          <a:p>
            <a:pPr marL="533400" indent="-533400">
              <a:lnSpc>
                <a:spcPct val="80000"/>
              </a:lnSpc>
              <a:buFont typeface="Wingdings" pitchFamily="2" charset="2"/>
              <a:buAutoNum type="arabicPeriod"/>
            </a:pPr>
            <a:r>
              <a:rPr lang="en-CA" b="1" dirty="0" smtClean="0">
                <a:effectLst>
                  <a:outerShdw blurRad="38100" dist="38100" dir="2700000" algn="tl">
                    <a:srgbClr val="FFFFFF"/>
                  </a:outerShdw>
                </a:effectLst>
              </a:rPr>
              <a:t>E</a:t>
            </a:r>
            <a:r>
              <a:rPr lang="en-CA" dirty="0" smtClean="0">
                <a:effectLst>
                  <a:outerShdw blurRad="38100" dist="38100" dir="2700000" algn="tl">
                    <a:srgbClr val="FFFFFF"/>
                  </a:outerShdw>
                </a:effectLst>
              </a:rPr>
              <a:t>nhances the duration of product efficacy.</a:t>
            </a:r>
          </a:p>
          <a:p>
            <a:pPr marL="533400" indent="-533400">
              <a:lnSpc>
                <a:spcPct val="80000"/>
              </a:lnSpc>
              <a:buFont typeface="Wingdings" pitchFamily="2" charset="2"/>
              <a:buAutoNum type="arabicPeriod"/>
            </a:pPr>
            <a:r>
              <a:rPr lang="en-CA" b="1" dirty="0" err="1" smtClean="0">
                <a:effectLst>
                  <a:outerShdw blurRad="38100" dist="38100" dir="2700000" algn="tl">
                    <a:srgbClr val="FFFFFF"/>
                  </a:outerShdw>
                </a:effectLst>
              </a:rPr>
              <a:t>S</a:t>
            </a:r>
            <a:r>
              <a:rPr lang="en-CA" dirty="0" err="1" smtClean="0">
                <a:effectLst>
                  <a:outerShdw blurRad="38100" dist="38100" dir="2700000" algn="tl">
                    <a:srgbClr val="FFFFFF"/>
                  </a:outerShdw>
                </a:effectLst>
              </a:rPr>
              <a:t>tiker</a:t>
            </a:r>
            <a:r>
              <a:rPr lang="en-CA" dirty="0" smtClean="0">
                <a:effectLst>
                  <a:outerShdw blurRad="38100" dist="38100" dir="2700000" algn="tl">
                    <a:srgbClr val="FFFFFF"/>
                  </a:outerShdw>
                </a:effectLst>
              </a:rPr>
              <a:t> is a unique carrier to make available more chemical inside the leaf tissue. </a:t>
            </a:r>
            <a:endParaRPr lang="en-US" dirty="0" smtClean="0">
              <a:effectLst>
                <a:outerShdw blurRad="38100" dist="38100" dir="2700000" algn="tl">
                  <a:srgbClr val="FFFFFF"/>
                </a:outerShdw>
              </a:effectLst>
            </a:endParaRPr>
          </a:p>
          <a:p>
            <a:r>
              <a:rPr lang="en-CA" dirty="0" err="1" smtClean="0">
                <a:effectLst>
                  <a:outerShdw blurRad="38100" dist="38100" dir="2700000" algn="tl">
                    <a:srgbClr val="FFFFFF"/>
                  </a:outerShdw>
                </a:effectLst>
              </a:rPr>
              <a:t>Stiker</a:t>
            </a:r>
            <a:r>
              <a:rPr lang="en-CA" dirty="0" smtClean="0">
                <a:effectLst>
                  <a:outerShdw blurRad="38100" dist="38100" dir="2700000" algn="tl">
                    <a:srgbClr val="FFFFFF"/>
                  </a:outerShdw>
                </a:effectLst>
              </a:rPr>
              <a:t> is safe to use with all type of nutrients spray, micronutrients, insecticides, fungicides and </a:t>
            </a:r>
            <a:r>
              <a:rPr lang="en-CA" dirty="0" err="1" smtClean="0">
                <a:effectLst>
                  <a:outerShdw blurRad="38100" dist="38100" dir="2700000" algn="tl">
                    <a:srgbClr val="FFFFFF"/>
                  </a:outerShdw>
                </a:effectLst>
              </a:rPr>
              <a:t>weedicides</a:t>
            </a:r>
            <a:r>
              <a:rPr lang="en-CA" dirty="0" smtClean="0">
                <a:effectLst>
                  <a:outerShdw blurRad="38100" dist="38100" dir="2700000" algn="tl">
                    <a:srgbClr val="FFFFFF"/>
                  </a:outerShdw>
                </a:effectLst>
              </a:rPr>
              <a:t>.</a:t>
            </a:r>
          </a:p>
          <a:p>
            <a:endParaRPr lang="en-CA" b="1" dirty="0" smtClean="0">
              <a:effectLst>
                <a:outerShdw blurRad="38100" dist="38100" dir="2700000" algn="tl">
                  <a:srgbClr val="FFFFFF"/>
                </a:outerShdw>
              </a:effectLst>
            </a:endParaRPr>
          </a:p>
          <a:p>
            <a:r>
              <a:rPr lang="en-CA" b="1" dirty="0" smtClean="0">
                <a:effectLst>
                  <a:outerShdw blurRad="38100" dist="38100" dir="2700000" algn="tl">
                    <a:srgbClr val="FFFFFF"/>
                  </a:outerShdw>
                </a:effectLst>
              </a:rPr>
              <a:t>Method of use </a:t>
            </a:r>
            <a:r>
              <a:rPr lang="en-CA" dirty="0" smtClean="0">
                <a:effectLst>
                  <a:outerShdw blurRad="38100" dist="38100" dir="2700000" algn="tl">
                    <a:srgbClr val="FFFFFF"/>
                  </a:outerShdw>
                </a:effectLst>
              </a:rPr>
              <a:t>: 3-5 ml . </a:t>
            </a:r>
            <a:r>
              <a:rPr lang="en-CA" dirty="0" err="1" smtClean="0">
                <a:effectLst>
                  <a:outerShdw blurRad="38100" dist="38100" dir="2700000" algn="tl">
                    <a:srgbClr val="FFFFFF"/>
                  </a:outerShdw>
                </a:effectLst>
              </a:rPr>
              <a:t>Stiker</a:t>
            </a:r>
            <a:r>
              <a:rPr lang="en-CA" dirty="0" smtClean="0">
                <a:effectLst>
                  <a:outerShdw blurRad="38100" dist="38100" dir="2700000" algn="tl">
                    <a:srgbClr val="FFFFFF"/>
                  </a:outerShdw>
                </a:effectLst>
              </a:rPr>
              <a:t> is to be mixed with per 10 </a:t>
            </a:r>
            <a:r>
              <a:rPr lang="en-CA" dirty="0" err="1" smtClean="0">
                <a:effectLst>
                  <a:outerShdw blurRad="38100" dist="38100" dir="2700000" algn="tl">
                    <a:srgbClr val="FFFFFF"/>
                  </a:outerShdw>
                </a:effectLst>
              </a:rPr>
              <a:t>liter</a:t>
            </a:r>
            <a:r>
              <a:rPr lang="en-CA" dirty="0" smtClean="0">
                <a:effectLst>
                  <a:outerShdw blurRad="38100" dist="38100" dir="2700000" algn="tl">
                    <a:srgbClr val="FFFFFF"/>
                  </a:outerShdw>
                </a:effectLst>
              </a:rPr>
              <a:t> of spray solution and apply</a:t>
            </a:r>
          </a:p>
          <a:p>
            <a:r>
              <a:rPr lang="en-US" b="1" dirty="0" smtClean="0"/>
              <a:t> </a:t>
            </a:r>
            <a:r>
              <a:rPr lang="en-US" sz="1600" b="1" dirty="0" smtClean="0"/>
              <a:t>FOR AGRICULTURAL USE ONLY </a:t>
            </a:r>
          </a:p>
          <a:p>
            <a:r>
              <a:rPr lang="en-US" b="1" dirty="0" smtClean="0"/>
              <a:t> </a:t>
            </a:r>
          </a:p>
          <a:p>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err="1" smtClean="0"/>
              <a:t>Agrizyme</a:t>
            </a:r>
            <a:r>
              <a:rPr lang="en-US" sz="4400" dirty="0" smtClean="0"/>
              <a:t> </a:t>
            </a:r>
            <a:endParaRPr lang="en-US" sz="4400" dirty="0"/>
          </a:p>
        </p:txBody>
      </p:sp>
      <p:pic>
        <p:nvPicPr>
          <p:cNvPr id="5" name="Content Placeholder 4" descr="DSC_6201.JPG"/>
          <p:cNvPicPr>
            <a:picLocks noGrp="1" noChangeAspect="1"/>
          </p:cNvPicPr>
          <p:nvPr>
            <p:ph idx="1"/>
          </p:nvPr>
        </p:nvPicPr>
        <p:blipFill>
          <a:blip r:embed="rId3" cstate="print"/>
          <a:stretch>
            <a:fillRect/>
          </a:stretch>
        </p:blipFill>
        <p:spPr>
          <a:xfrm>
            <a:off x="4171825" y="273050"/>
            <a:ext cx="3918200" cy="5853113"/>
          </a:xfrm>
        </p:spPr>
      </p:pic>
      <p:sp>
        <p:nvSpPr>
          <p:cNvPr id="4" name="Text Placeholder 3"/>
          <p:cNvSpPr>
            <a:spLocks noGrp="1"/>
          </p:cNvSpPr>
          <p:nvPr>
            <p:ph type="body" sz="half" idx="2"/>
          </p:nvPr>
        </p:nvSpPr>
        <p:spPr>
          <a:xfrm>
            <a:off x="457200" y="1435100"/>
            <a:ext cx="3276600" cy="4691063"/>
          </a:xfrm>
        </p:spPr>
        <p:txBody>
          <a:bodyPr>
            <a:normAutofit fontScale="92500" lnSpcReduction="20000"/>
          </a:bodyPr>
          <a:lstStyle/>
          <a:p>
            <a:r>
              <a:rPr lang="en-CA" sz="1500" dirty="0" smtClean="0">
                <a:solidFill>
                  <a:schemeClr val="tx2">
                    <a:lumMod val="50000"/>
                  </a:schemeClr>
                </a:solidFill>
                <a:latin typeface="+mj-lt"/>
              </a:rPr>
              <a:t>Composition: A complex mixture of special kind of sea-weed extract containing Natural Enzymes, </a:t>
            </a:r>
            <a:r>
              <a:rPr lang="en-CA" sz="1500" dirty="0" err="1" smtClean="0">
                <a:solidFill>
                  <a:schemeClr val="tx2">
                    <a:lumMod val="50000"/>
                  </a:schemeClr>
                </a:solidFill>
                <a:latin typeface="+mj-lt"/>
              </a:rPr>
              <a:t>Auxin</a:t>
            </a:r>
            <a:r>
              <a:rPr lang="en-CA" sz="1500" dirty="0" smtClean="0">
                <a:solidFill>
                  <a:schemeClr val="tx2">
                    <a:lumMod val="50000"/>
                  </a:schemeClr>
                </a:solidFill>
                <a:latin typeface="+mj-lt"/>
              </a:rPr>
              <a:t> </a:t>
            </a:r>
            <a:r>
              <a:rPr lang="en-CA" sz="1500" dirty="0" err="1" smtClean="0">
                <a:solidFill>
                  <a:schemeClr val="tx2">
                    <a:lumMod val="50000"/>
                  </a:schemeClr>
                </a:solidFill>
                <a:latin typeface="+mj-lt"/>
              </a:rPr>
              <a:t>precurusors</a:t>
            </a:r>
            <a:r>
              <a:rPr lang="en-CA" sz="1500" dirty="0" smtClean="0">
                <a:solidFill>
                  <a:schemeClr val="tx2">
                    <a:lumMod val="50000"/>
                  </a:schemeClr>
                </a:solidFill>
                <a:latin typeface="+mj-lt"/>
              </a:rPr>
              <a:t>, </a:t>
            </a:r>
            <a:r>
              <a:rPr lang="en-CA" sz="1500" dirty="0" err="1" smtClean="0">
                <a:solidFill>
                  <a:schemeClr val="tx2">
                    <a:lumMod val="50000"/>
                  </a:schemeClr>
                </a:solidFill>
                <a:latin typeface="+mj-lt"/>
              </a:rPr>
              <a:t>Cytokinine</a:t>
            </a:r>
            <a:r>
              <a:rPr lang="en-CA" sz="1500" dirty="0" smtClean="0">
                <a:solidFill>
                  <a:schemeClr val="tx2">
                    <a:lumMod val="50000"/>
                  </a:schemeClr>
                </a:solidFill>
                <a:latin typeface="+mj-lt"/>
              </a:rPr>
              <a:t> &amp; Naturally </a:t>
            </a:r>
            <a:r>
              <a:rPr lang="en-CA" sz="1500" dirty="0" err="1" smtClean="0">
                <a:solidFill>
                  <a:schemeClr val="tx2">
                    <a:lumMod val="50000"/>
                  </a:schemeClr>
                </a:solidFill>
                <a:latin typeface="+mj-lt"/>
              </a:rPr>
              <a:t>Chelated</a:t>
            </a:r>
            <a:r>
              <a:rPr lang="en-CA" sz="1500" dirty="0" smtClean="0">
                <a:solidFill>
                  <a:schemeClr val="tx2">
                    <a:lumMod val="50000"/>
                  </a:schemeClr>
                </a:solidFill>
                <a:latin typeface="+mj-lt"/>
              </a:rPr>
              <a:t> Micronutrients </a:t>
            </a:r>
            <a:r>
              <a:rPr lang="en-CA" sz="1500" dirty="0" err="1" smtClean="0">
                <a:solidFill>
                  <a:schemeClr val="tx2">
                    <a:lumMod val="50000"/>
                  </a:schemeClr>
                </a:solidFill>
                <a:latin typeface="+mj-lt"/>
              </a:rPr>
              <a:t>forfified</a:t>
            </a:r>
            <a:r>
              <a:rPr lang="en-CA" sz="1500" dirty="0" smtClean="0">
                <a:solidFill>
                  <a:schemeClr val="tx2">
                    <a:lumMod val="50000"/>
                  </a:schemeClr>
                </a:solidFill>
                <a:latin typeface="+mj-lt"/>
              </a:rPr>
              <a:t> with Protein </a:t>
            </a:r>
            <a:r>
              <a:rPr lang="en-CA" sz="1500" dirty="0" err="1" smtClean="0">
                <a:solidFill>
                  <a:schemeClr val="tx2">
                    <a:lumMod val="50000"/>
                  </a:schemeClr>
                </a:solidFill>
                <a:latin typeface="+mj-lt"/>
              </a:rPr>
              <a:t>Hydrolysate</a:t>
            </a:r>
            <a:endParaRPr lang="en-CA" sz="1500" dirty="0" smtClean="0">
              <a:solidFill>
                <a:schemeClr val="tx2">
                  <a:lumMod val="50000"/>
                </a:schemeClr>
              </a:solidFill>
              <a:latin typeface="+mj-lt"/>
            </a:endParaRPr>
          </a:p>
          <a:p>
            <a:endParaRPr lang="en-CA" sz="1500" dirty="0" smtClean="0">
              <a:solidFill>
                <a:schemeClr val="tx2">
                  <a:lumMod val="50000"/>
                </a:schemeClr>
              </a:solidFill>
              <a:latin typeface="+mj-lt"/>
            </a:endParaRPr>
          </a:p>
          <a:p>
            <a:r>
              <a:rPr lang="en-CA" sz="1500" dirty="0" smtClean="0">
                <a:solidFill>
                  <a:schemeClr val="tx2">
                    <a:lumMod val="50000"/>
                  </a:schemeClr>
                </a:solidFill>
                <a:latin typeface="+mj-lt"/>
              </a:rPr>
              <a:t>Mode of action: </a:t>
            </a:r>
            <a:r>
              <a:rPr lang="en-CA" sz="1500" dirty="0" err="1" smtClean="0">
                <a:solidFill>
                  <a:schemeClr val="tx2">
                    <a:lumMod val="50000"/>
                  </a:schemeClr>
                </a:solidFill>
                <a:latin typeface="+mj-lt"/>
              </a:rPr>
              <a:t>Agrizyme</a:t>
            </a:r>
            <a:r>
              <a:rPr lang="en-CA" sz="1500" dirty="0" smtClean="0">
                <a:solidFill>
                  <a:schemeClr val="tx2">
                    <a:lumMod val="50000"/>
                  </a:schemeClr>
                </a:solidFill>
                <a:latin typeface="+mj-lt"/>
              </a:rPr>
              <a:t> provides immediate results due to its natural </a:t>
            </a:r>
            <a:r>
              <a:rPr lang="en-CA" sz="1500" dirty="0" err="1" smtClean="0">
                <a:solidFill>
                  <a:schemeClr val="tx2">
                    <a:lumMod val="50000"/>
                  </a:schemeClr>
                </a:solidFill>
                <a:latin typeface="+mj-lt"/>
              </a:rPr>
              <a:t>assimilable</a:t>
            </a:r>
            <a:r>
              <a:rPr lang="en-CA" sz="1500" dirty="0" smtClean="0">
                <a:solidFill>
                  <a:schemeClr val="tx2">
                    <a:lumMod val="50000"/>
                  </a:schemeClr>
                </a:solidFill>
                <a:latin typeface="+mj-lt"/>
              </a:rPr>
              <a:t> </a:t>
            </a:r>
            <a:r>
              <a:rPr lang="en-CA" sz="1500" dirty="0" err="1" smtClean="0">
                <a:solidFill>
                  <a:schemeClr val="tx2">
                    <a:lumMod val="50000"/>
                  </a:schemeClr>
                </a:solidFill>
                <a:latin typeface="+mj-lt"/>
              </a:rPr>
              <a:t>chelated</a:t>
            </a:r>
            <a:r>
              <a:rPr lang="en-CA" sz="1500" dirty="0" smtClean="0">
                <a:solidFill>
                  <a:schemeClr val="tx2">
                    <a:lumMod val="50000"/>
                  </a:schemeClr>
                </a:solidFill>
                <a:latin typeface="+mj-lt"/>
              </a:rPr>
              <a:t> nutrients and growth activators. It increase crops quality and yield. It can be used in all types of crops like Paddy, Maize, Sugarcane, Tea, Tobacco, Vegetable, Potato, Mango, Apple, Orange and many other crops.</a:t>
            </a:r>
            <a:endParaRPr lang="en-US" sz="1500" dirty="0" smtClean="0">
              <a:solidFill>
                <a:schemeClr val="tx2">
                  <a:lumMod val="50000"/>
                </a:schemeClr>
              </a:solidFill>
              <a:latin typeface="+mj-lt"/>
            </a:endParaRPr>
          </a:p>
          <a:p>
            <a:pPr>
              <a:lnSpc>
                <a:spcPct val="80000"/>
              </a:lnSpc>
            </a:pPr>
            <a:endParaRPr lang="en-CA" sz="1500" b="1" u="sng" dirty="0" smtClean="0">
              <a:solidFill>
                <a:schemeClr val="tx2">
                  <a:lumMod val="50000"/>
                </a:schemeClr>
              </a:solidFill>
              <a:latin typeface="+mj-lt"/>
            </a:endParaRPr>
          </a:p>
          <a:p>
            <a:pPr>
              <a:lnSpc>
                <a:spcPct val="80000"/>
              </a:lnSpc>
            </a:pPr>
            <a:r>
              <a:rPr lang="en-CA" sz="1500" b="1" u="sng" dirty="0" smtClean="0">
                <a:solidFill>
                  <a:schemeClr val="tx2">
                    <a:lumMod val="50000"/>
                  </a:schemeClr>
                </a:solidFill>
                <a:latin typeface="+mj-lt"/>
              </a:rPr>
              <a:t>Method of application:</a:t>
            </a:r>
            <a:r>
              <a:rPr lang="en-CA" sz="1500" dirty="0" smtClean="0">
                <a:solidFill>
                  <a:schemeClr val="tx2">
                    <a:lumMod val="50000"/>
                  </a:schemeClr>
                </a:solidFill>
                <a:latin typeface="+mj-lt"/>
              </a:rPr>
              <a:t> </a:t>
            </a:r>
          </a:p>
          <a:p>
            <a:pPr>
              <a:lnSpc>
                <a:spcPct val="80000"/>
              </a:lnSpc>
            </a:pPr>
            <a:r>
              <a:rPr lang="en-CA" sz="1500" dirty="0" smtClean="0">
                <a:solidFill>
                  <a:schemeClr val="tx2">
                    <a:lumMod val="50000"/>
                  </a:schemeClr>
                </a:solidFill>
                <a:latin typeface="+mj-lt"/>
              </a:rPr>
              <a:t>  </a:t>
            </a:r>
          </a:p>
          <a:p>
            <a:pPr>
              <a:lnSpc>
                <a:spcPct val="80000"/>
              </a:lnSpc>
            </a:pPr>
            <a:r>
              <a:rPr lang="en-CA" sz="1500" dirty="0" smtClean="0">
                <a:solidFill>
                  <a:schemeClr val="tx2">
                    <a:lumMod val="50000"/>
                  </a:schemeClr>
                </a:solidFill>
                <a:latin typeface="+mj-lt"/>
              </a:rPr>
              <a:t> 1 ml </a:t>
            </a:r>
            <a:r>
              <a:rPr lang="en-CA" sz="1500" dirty="0" err="1" smtClean="0">
                <a:solidFill>
                  <a:schemeClr val="tx2">
                    <a:lumMod val="50000"/>
                  </a:schemeClr>
                </a:solidFill>
                <a:latin typeface="+mj-lt"/>
              </a:rPr>
              <a:t>Agrizyme</a:t>
            </a:r>
            <a:r>
              <a:rPr lang="en-CA" sz="1500" dirty="0" smtClean="0">
                <a:solidFill>
                  <a:schemeClr val="tx2">
                    <a:lumMod val="50000"/>
                  </a:schemeClr>
                </a:solidFill>
                <a:latin typeface="+mj-lt"/>
              </a:rPr>
              <a:t> liquid  is to be mixed with 1 lit of water thus 300 lit solution can be prepared and sprayed over 1 </a:t>
            </a:r>
            <a:r>
              <a:rPr lang="en-CA" sz="1500" dirty="0" err="1" smtClean="0">
                <a:solidFill>
                  <a:schemeClr val="tx2">
                    <a:lumMod val="50000"/>
                  </a:schemeClr>
                </a:solidFill>
                <a:latin typeface="+mj-lt"/>
              </a:rPr>
              <a:t>Bigha</a:t>
            </a:r>
            <a:r>
              <a:rPr lang="en-CA" sz="1500" dirty="0" smtClean="0">
                <a:solidFill>
                  <a:schemeClr val="tx2">
                    <a:lumMod val="50000"/>
                  </a:schemeClr>
                </a:solidFill>
                <a:latin typeface="+mj-lt"/>
              </a:rPr>
              <a:t> of standing crops/plants .Both side of the leaves must be drenched properly on spraying. At list 3 sprays are required every 15-20 days interval.</a:t>
            </a:r>
          </a:p>
          <a:p>
            <a:pPr>
              <a:lnSpc>
                <a:spcPct val="80000"/>
              </a:lnSpc>
            </a:pPr>
            <a:r>
              <a:rPr lang="en-CA" dirty="0" smtClean="0">
                <a:solidFill>
                  <a:schemeClr val="tx2">
                    <a:lumMod val="50000"/>
                  </a:schemeClr>
                </a:solidFill>
                <a:latin typeface="+mj-lt"/>
              </a:rPr>
              <a:t>	</a:t>
            </a:r>
          </a:p>
          <a:p>
            <a:pPr algn="ctr">
              <a:lnSpc>
                <a:spcPct val="80000"/>
              </a:lnSpc>
            </a:pPr>
            <a:r>
              <a:rPr lang="en-CA" dirty="0" smtClean="0">
                <a:latin typeface="+mj-lt"/>
              </a:rPr>
              <a:t>		</a:t>
            </a:r>
          </a:p>
          <a:p>
            <a:pPr>
              <a:lnSpc>
                <a:spcPct val="80000"/>
              </a:lnSpc>
            </a:pPr>
            <a:r>
              <a:rPr lang="en-CA" dirty="0" smtClean="0">
                <a:latin typeface="Arial Black" pitchFamily="34" charset="0"/>
              </a:rPr>
              <a:t>FOR AGRICULTURAL USE ONLY</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err="1" smtClean="0">
                <a:solidFill>
                  <a:srgbClr val="FF0000"/>
                </a:solidFill>
              </a:rPr>
              <a:t>Agroliv</a:t>
            </a:r>
            <a:endParaRPr lang="en-US" sz="3600" dirty="0">
              <a:solidFill>
                <a:srgbClr val="FF0000"/>
              </a:solidFill>
            </a:endParaRPr>
          </a:p>
        </p:txBody>
      </p:sp>
      <p:pic>
        <p:nvPicPr>
          <p:cNvPr id="5" name="Content Placeholder 4" descr="DSC_6214.JPG"/>
          <p:cNvPicPr>
            <a:picLocks noGrp="1" noChangeAspect="1"/>
          </p:cNvPicPr>
          <p:nvPr>
            <p:ph idx="1"/>
          </p:nvPr>
        </p:nvPicPr>
        <p:blipFill>
          <a:blip r:embed="rId3" cstate="print"/>
          <a:stretch>
            <a:fillRect/>
          </a:stretch>
        </p:blipFill>
        <p:spPr>
          <a:xfrm>
            <a:off x="4171825" y="273050"/>
            <a:ext cx="3918200" cy="5853113"/>
          </a:xfrm>
        </p:spPr>
      </p:pic>
      <p:sp>
        <p:nvSpPr>
          <p:cNvPr id="4" name="Text Placeholder 3"/>
          <p:cNvSpPr>
            <a:spLocks noGrp="1"/>
          </p:cNvSpPr>
          <p:nvPr>
            <p:ph type="body" sz="half" idx="2"/>
          </p:nvPr>
        </p:nvSpPr>
        <p:spPr>
          <a:xfrm>
            <a:off x="228600" y="1447800"/>
            <a:ext cx="3733800" cy="5410200"/>
          </a:xfrm>
        </p:spPr>
        <p:txBody>
          <a:bodyPr>
            <a:normAutofit fontScale="92500" lnSpcReduction="10000"/>
          </a:bodyPr>
          <a:lstStyle/>
          <a:p>
            <a:pPr>
              <a:lnSpc>
                <a:spcPct val="80000"/>
              </a:lnSpc>
            </a:pPr>
            <a:r>
              <a:rPr lang="en-CA" dirty="0" smtClean="0">
                <a:solidFill>
                  <a:srgbClr val="FF0000"/>
                </a:solidFill>
              </a:rPr>
              <a:t>AGROLIVE</a:t>
            </a:r>
            <a:r>
              <a:rPr lang="en-CA" dirty="0" smtClean="0"/>
              <a:t> is balance micronutrients for optimum growth and high yield of crops.</a:t>
            </a:r>
          </a:p>
          <a:p>
            <a:pPr>
              <a:lnSpc>
                <a:spcPct val="80000"/>
              </a:lnSpc>
            </a:pPr>
            <a:endParaRPr lang="en-CA" dirty="0" smtClean="0"/>
          </a:p>
          <a:p>
            <a:pPr>
              <a:lnSpc>
                <a:spcPct val="80000"/>
              </a:lnSpc>
            </a:pPr>
            <a:r>
              <a:rPr lang="en-CA" dirty="0" smtClean="0">
                <a:solidFill>
                  <a:srgbClr val="FF0000"/>
                </a:solidFill>
              </a:rPr>
              <a:t>Preparation of spray solution</a:t>
            </a:r>
            <a:r>
              <a:rPr lang="en-CA" dirty="0" smtClean="0"/>
              <a:t>: Dissolve 250 </a:t>
            </a:r>
            <a:r>
              <a:rPr lang="en-CA" dirty="0" err="1" smtClean="0"/>
              <a:t>ml.Agroliv</a:t>
            </a:r>
            <a:r>
              <a:rPr lang="en-CA" dirty="0" smtClean="0"/>
              <a:t>  in 100 lit. water thus prepare 300 lit. solution and spray over 1.5 acre(Approx) of standing crops. Both surface of leaves should be drenched properly.</a:t>
            </a:r>
          </a:p>
          <a:p>
            <a:pPr>
              <a:lnSpc>
                <a:spcPct val="90000"/>
              </a:lnSpc>
            </a:pPr>
            <a:r>
              <a:rPr lang="en-CA" dirty="0" smtClean="0">
                <a:solidFill>
                  <a:srgbClr val="FF0000"/>
                </a:solidFill>
              </a:rPr>
              <a:t>Cereals</a:t>
            </a:r>
            <a:r>
              <a:rPr lang="en-CA" dirty="0" smtClean="0"/>
              <a:t>: 1</a:t>
            </a:r>
            <a:r>
              <a:rPr lang="en-CA" baseline="30000" dirty="0" smtClean="0"/>
              <a:t>st</a:t>
            </a:r>
            <a:r>
              <a:rPr lang="en-CA" dirty="0" smtClean="0"/>
              <a:t> spray 3 to 4 weeks after sowing of transplantation.2</a:t>
            </a:r>
            <a:r>
              <a:rPr lang="en-CA" baseline="30000" dirty="0" smtClean="0"/>
              <a:t>nd</a:t>
            </a:r>
            <a:r>
              <a:rPr lang="en-CA" dirty="0" smtClean="0"/>
              <a:t> spray 2 to 3 weeks after 1</a:t>
            </a:r>
            <a:r>
              <a:rPr lang="en-CA" baseline="30000" dirty="0" smtClean="0"/>
              <a:t>st</a:t>
            </a:r>
            <a:r>
              <a:rPr lang="en-CA" dirty="0" smtClean="0"/>
              <a:t> spray.</a:t>
            </a:r>
          </a:p>
          <a:p>
            <a:pPr>
              <a:lnSpc>
                <a:spcPct val="90000"/>
              </a:lnSpc>
            </a:pPr>
            <a:endParaRPr lang="en-CA" dirty="0" smtClean="0"/>
          </a:p>
          <a:p>
            <a:pPr>
              <a:lnSpc>
                <a:spcPct val="90000"/>
              </a:lnSpc>
            </a:pPr>
            <a:r>
              <a:rPr lang="en-CA" dirty="0" smtClean="0">
                <a:solidFill>
                  <a:srgbClr val="FF0000"/>
                </a:solidFill>
              </a:rPr>
              <a:t>Oilseeds/pulses &amp; vegetable : </a:t>
            </a:r>
            <a:r>
              <a:rPr lang="en-CA" dirty="0" smtClean="0"/>
              <a:t>1</a:t>
            </a:r>
            <a:r>
              <a:rPr lang="en-CA" baseline="30000" dirty="0" smtClean="0"/>
              <a:t>st</a:t>
            </a:r>
            <a:r>
              <a:rPr lang="en-CA" dirty="0" smtClean="0"/>
              <a:t> spray: 3 to 5 weeks after sowing or transplantation . </a:t>
            </a:r>
            <a:br>
              <a:rPr lang="en-CA" dirty="0" smtClean="0"/>
            </a:br>
            <a:r>
              <a:rPr lang="en-CA" sz="1000" dirty="0" smtClean="0"/>
              <a:t/>
            </a:r>
            <a:br>
              <a:rPr lang="en-CA" sz="1000" dirty="0" smtClean="0"/>
            </a:br>
            <a:r>
              <a:rPr lang="en-CA" dirty="0" smtClean="0">
                <a:solidFill>
                  <a:srgbClr val="FF0000"/>
                </a:solidFill>
              </a:rPr>
              <a:t>2</a:t>
            </a:r>
            <a:r>
              <a:rPr lang="en-CA" baseline="30000" dirty="0" smtClean="0">
                <a:solidFill>
                  <a:srgbClr val="FF0000"/>
                </a:solidFill>
              </a:rPr>
              <a:t>nd</a:t>
            </a:r>
            <a:r>
              <a:rPr lang="en-CA" dirty="0" smtClean="0">
                <a:solidFill>
                  <a:srgbClr val="FF0000"/>
                </a:solidFill>
              </a:rPr>
              <a:t> spray </a:t>
            </a:r>
            <a:r>
              <a:rPr lang="en-CA" dirty="0" smtClean="0"/>
              <a:t>: 2 to 3 weeks after 1</a:t>
            </a:r>
            <a:r>
              <a:rPr lang="en-CA" baseline="30000" dirty="0" smtClean="0"/>
              <a:t>st</a:t>
            </a:r>
            <a:r>
              <a:rPr lang="en-CA" dirty="0" smtClean="0"/>
              <a:t> spray.</a:t>
            </a:r>
          </a:p>
          <a:p>
            <a:pPr>
              <a:lnSpc>
                <a:spcPct val="90000"/>
              </a:lnSpc>
            </a:pPr>
            <a:endParaRPr lang="en-CA" dirty="0" smtClean="0"/>
          </a:p>
          <a:p>
            <a:pPr>
              <a:lnSpc>
                <a:spcPct val="90000"/>
              </a:lnSpc>
            </a:pPr>
            <a:r>
              <a:rPr lang="en-CA" dirty="0" smtClean="0">
                <a:solidFill>
                  <a:srgbClr val="FF0000"/>
                </a:solidFill>
              </a:rPr>
              <a:t>Fruits and other crops: </a:t>
            </a:r>
            <a:r>
              <a:rPr lang="en-CA" dirty="0" smtClean="0"/>
              <a:t>2 sprays during 2-3 leaf stage or suitably during peak growth period</a:t>
            </a:r>
          </a:p>
          <a:p>
            <a:pPr>
              <a:lnSpc>
                <a:spcPct val="90000"/>
              </a:lnSpc>
            </a:pPr>
            <a:r>
              <a:rPr lang="en-CA" dirty="0" err="1" smtClean="0">
                <a:solidFill>
                  <a:srgbClr val="FF0000"/>
                </a:solidFill>
              </a:rPr>
              <a:t>Agroliv</a:t>
            </a:r>
            <a:r>
              <a:rPr lang="en-CA" dirty="0" smtClean="0"/>
              <a:t>: can be used with all types of pesticides or fungicides excepts chemicals that produce alkalinity.</a:t>
            </a:r>
            <a:br>
              <a:rPr lang="en-CA" dirty="0" smtClean="0"/>
            </a:br>
            <a:endParaRPr lang="en-CA" dirty="0" smtClean="0"/>
          </a:p>
          <a:p>
            <a:pPr>
              <a:lnSpc>
                <a:spcPct val="90000"/>
              </a:lnSpc>
            </a:pPr>
            <a:r>
              <a:rPr lang="en-CA" dirty="0" smtClean="0">
                <a:solidFill>
                  <a:srgbClr val="FF0000"/>
                </a:solidFill>
              </a:rPr>
              <a:t>Caution:</a:t>
            </a:r>
            <a:r>
              <a:rPr lang="en-CA" dirty="0" smtClean="0"/>
              <a:t> Use the solution immediate after preparation .After spraying ,wash hands and contaminated parts of the body and sprayers as well.</a:t>
            </a:r>
            <a:endParaRPr lang="en-US" dirty="0" smtClean="0"/>
          </a:p>
          <a:p>
            <a:endParaRPr lang="en-US" sz="1800" b="1" dirty="0" smtClean="0"/>
          </a:p>
          <a:p>
            <a:r>
              <a:rPr lang="en-US" sz="1800" b="1" dirty="0" smtClean="0"/>
              <a:t> FOR AGRICULTURAL USE ONLY </a:t>
            </a:r>
          </a:p>
          <a:p>
            <a:r>
              <a:rPr lang="en-US" b="1" dirty="0" smtClean="0"/>
              <a:t> </a:t>
            </a:r>
          </a:p>
          <a:p>
            <a:pPr>
              <a:lnSpc>
                <a:spcPct val="90000"/>
              </a:lnSpc>
            </a:pPr>
            <a:endParaRPr lang="en-US" dirty="0" smtClean="0">
              <a:solidFill>
                <a:srgbClr val="3333CC"/>
              </a:solidFill>
            </a:endParaRPr>
          </a:p>
          <a:p>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Agrinol</a:t>
            </a:r>
            <a:endParaRPr lang="en-US" dirty="0"/>
          </a:p>
        </p:txBody>
      </p:sp>
      <p:pic>
        <p:nvPicPr>
          <p:cNvPr id="5" name="Content Placeholder 4" descr="DSC_6207.JPG"/>
          <p:cNvPicPr>
            <a:picLocks noGrp="1" noChangeAspect="1"/>
          </p:cNvPicPr>
          <p:nvPr>
            <p:ph idx="1"/>
          </p:nvPr>
        </p:nvPicPr>
        <p:blipFill>
          <a:blip r:embed="rId3" cstate="print"/>
          <a:stretch>
            <a:fillRect/>
          </a:stretch>
        </p:blipFill>
        <p:spPr>
          <a:xfrm>
            <a:off x="4171825" y="273050"/>
            <a:ext cx="3918200" cy="5853113"/>
          </a:xfrm>
        </p:spPr>
      </p:pic>
      <p:sp>
        <p:nvSpPr>
          <p:cNvPr id="4" name="Text Placeholder 3"/>
          <p:cNvSpPr>
            <a:spLocks noGrp="1"/>
          </p:cNvSpPr>
          <p:nvPr>
            <p:ph type="body" sz="half" idx="2"/>
          </p:nvPr>
        </p:nvSpPr>
        <p:spPr/>
        <p:txBody>
          <a:bodyPr/>
          <a:lstStyle/>
          <a:p>
            <a:r>
              <a:rPr lang="en-CA" dirty="0" smtClean="0">
                <a:solidFill>
                  <a:srgbClr val="FF0000"/>
                </a:solidFill>
              </a:rPr>
              <a:t>Composition</a:t>
            </a:r>
          </a:p>
          <a:p>
            <a:r>
              <a:rPr lang="en-CA" dirty="0" smtClean="0"/>
              <a:t>    </a:t>
            </a:r>
            <a:r>
              <a:rPr lang="en-CA" dirty="0" err="1" smtClean="0">
                <a:solidFill>
                  <a:srgbClr val="3333CC"/>
                </a:solidFill>
              </a:rPr>
              <a:t>Triacontanol</a:t>
            </a:r>
            <a:r>
              <a:rPr lang="en-CA" dirty="0" smtClean="0">
                <a:solidFill>
                  <a:srgbClr val="3333CC"/>
                </a:solidFill>
              </a:rPr>
              <a:t> A.I. 0.05% w/w(min), Emulsifiers (Ionic and Anionic</a:t>
            </a:r>
          </a:p>
          <a:p>
            <a:r>
              <a:rPr lang="en-CA" dirty="0" smtClean="0">
                <a:solidFill>
                  <a:srgbClr val="3333CC"/>
                </a:solidFill>
              </a:rPr>
              <a:t>   Alkyl Aryl </a:t>
            </a:r>
            <a:r>
              <a:rPr lang="en-CA" dirty="0" err="1" smtClean="0">
                <a:solidFill>
                  <a:srgbClr val="3333CC"/>
                </a:solidFill>
              </a:rPr>
              <a:t>Sulphonate</a:t>
            </a:r>
            <a:r>
              <a:rPr lang="en-CA" dirty="0" smtClean="0">
                <a:solidFill>
                  <a:srgbClr val="3333CC"/>
                </a:solidFill>
              </a:rPr>
              <a:t> and </a:t>
            </a:r>
          </a:p>
          <a:p>
            <a:r>
              <a:rPr lang="en-CA" dirty="0" smtClean="0">
                <a:solidFill>
                  <a:srgbClr val="3333CC"/>
                </a:solidFill>
              </a:rPr>
              <a:t>   </a:t>
            </a:r>
            <a:r>
              <a:rPr lang="en-CA" dirty="0" err="1" smtClean="0">
                <a:solidFill>
                  <a:srgbClr val="3333CC"/>
                </a:solidFill>
              </a:rPr>
              <a:t>Polyoxyethylene</a:t>
            </a:r>
            <a:r>
              <a:rPr lang="en-CA" dirty="0" smtClean="0">
                <a:solidFill>
                  <a:srgbClr val="3333CC"/>
                </a:solidFill>
              </a:rPr>
              <a:t> ether)		0.05% w/w Aromatic solvent 			Q.S.</a:t>
            </a:r>
          </a:p>
          <a:p>
            <a:r>
              <a:rPr lang="en-CA" dirty="0" smtClean="0">
                <a:solidFill>
                  <a:srgbClr val="3333CC"/>
                </a:solidFill>
              </a:rPr>
              <a:t>                 Total:		       100% w/w</a:t>
            </a:r>
            <a:endParaRPr lang="en-US" dirty="0" smtClean="0">
              <a:solidFill>
                <a:srgbClr val="3333CC"/>
              </a:solidFill>
            </a:endParaRPr>
          </a:p>
          <a:p>
            <a:pPr>
              <a:lnSpc>
                <a:spcPct val="80000"/>
              </a:lnSpc>
            </a:pPr>
            <a:r>
              <a:rPr lang="en-CA" dirty="0" smtClean="0"/>
              <a:t>First aid: if ingested induce Vomiting.</a:t>
            </a:r>
          </a:p>
          <a:p>
            <a:pPr>
              <a:lnSpc>
                <a:spcPct val="80000"/>
              </a:lnSpc>
            </a:pPr>
            <a:r>
              <a:rPr lang="en-CA" dirty="0" smtClean="0">
                <a:solidFill>
                  <a:srgbClr val="FF0066"/>
                </a:solidFill>
              </a:rPr>
              <a:t>Treatment:</a:t>
            </a:r>
            <a:r>
              <a:rPr lang="en-CA" dirty="0" smtClean="0"/>
              <a:t> Symptomatic treatment .keep out of reach of children .</a:t>
            </a:r>
          </a:p>
          <a:p>
            <a:pPr>
              <a:lnSpc>
                <a:spcPct val="80000"/>
              </a:lnSpc>
            </a:pPr>
            <a:r>
              <a:rPr lang="en-CA" dirty="0" smtClean="0">
                <a:solidFill>
                  <a:srgbClr val="FF0066"/>
                </a:solidFill>
              </a:rPr>
              <a:t>Precautions</a:t>
            </a:r>
            <a:r>
              <a:rPr lang="en-CA" dirty="0" smtClean="0"/>
              <a:t>: Store in cold, dry place. Keep away from feed stuffs, children &amp; empty food stuff containers &amp; animal feed</a:t>
            </a:r>
          </a:p>
          <a:p>
            <a:pPr>
              <a:lnSpc>
                <a:spcPct val="80000"/>
              </a:lnSpc>
            </a:pPr>
            <a:r>
              <a:rPr lang="en-CA" dirty="0" smtClean="0"/>
              <a:t>Avoid contact with skin &amp; eyes.</a:t>
            </a:r>
            <a:endParaRPr lang="en-US" dirty="0" smtClean="0"/>
          </a:p>
          <a:p>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smtClean="0">
                <a:solidFill>
                  <a:srgbClr val="FF0000"/>
                </a:solidFill>
              </a:rPr>
              <a:t>Chelazin</a:t>
            </a:r>
            <a:r>
              <a:rPr lang="en-US" sz="3200" dirty="0" smtClean="0">
                <a:solidFill>
                  <a:srgbClr val="FF0000"/>
                </a:solidFill>
              </a:rPr>
              <a:t>(</a:t>
            </a:r>
            <a:r>
              <a:rPr lang="en-US" sz="3200" dirty="0" err="1" smtClean="0">
                <a:solidFill>
                  <a:srgbClr val="FF0000"/>
                </a:solidFill>
              </a:rPr>
              <a:t>chelated</a:t>
            </a:r>
            <a:r>
              <a:rPr lang="en-US" sz="3200" dirty="0" smtClean="0">
                <a:solidFill>
                  <a:srgbClr val="FF0000"/>
                </a:solidFill>
              </a:rPr>
              <a:t> Zinc)</a:t>
            </a:r>
            <a:endParaRPr lang="en-US" sz="3200" dirty="0">
              <a:solidFill>
                <a:srgbClr val="FF0000"/>
              </a:solidFill>
            </a:endParaRPr>
          </a:p>
        </p:txBody>
      </p:sp>
      <p:pic>
        <p:nvPicPr>
          <p:cNvPr id="5" name="Content Placeholder 4" descr="DSC_6205.JPG"/>
          <p:cNvPicPr>
            <a:picLocks noGrp="1" noChangeAspect="1"/>
          </p:cNvPicPr>
          <p:nvPr>
            <p:ph idx="1"/>
          </p:nvPr>
        </p:nvPicPr>
        <p:blipFill>
          <a:blip r:embed="rId3" cstate="print"/>
          <a:stretch>
            <a:fillRect/>
          </a:stretch>
        </p:blipFill>
        <p:spPr>
          <a:xfrm>
            <a:off x="5029200" y="273050"/>
            <a:ext cx="3962401" cy="5853113"/>
          </a:xfrm>
        </p:spPr>
      </p:pic>
      <p:sp>
        <p:nvSpPr>
          <p:cNvPr id="4" name="Text Placeholder 3"/>
          <p:cNvSpPr>
            <a:spLocks noGrp="1"/>
          </p:cNvSpPr>
          <p:nvPr>
            <p:ph type="body" sz="half" idx="2"/>
          </p:nvPr>
        </p:nvSpPr>
        <p:spPr/>
        <p:txBody>
          <a:bodyPr/>
          <a:lstStyle/>
          <a:p>
            <a:pPr marL="533400" indent="-533400">
              <a:lnSpc>
                <a:spcPct val="90000"/>
              </a:lnSpc>
            </a:pPr>
            <a:r>
              <a:rPr lang="en-CA" b="1" u="sng" dirty="0" smtClean="0">
                <a:solidFill>
                  <a:srgbClr val="FF0000"/>
                </a:solidFill>
              </a:rPr>
              <a:t>Method of use</a:t>
            </a:r>
          </a:p>
          <a:p>
            <a:pPr marL="533400" indent="-533400">
              <a:lnSpc>
                <a:spcPct val="90000"/>
              </a:lnSpc>
            </a:pPr>
            <a:endParaRPr lang="en-CA" sz="800" b="1" u="sng" dirty="0" smtClean="0">
              <a:solidFill>
                <a:srgbClr val="FF0000"/>
              </a:solidFill>
            </a:endParaRPr>
          </a:p>
          <a:p>
            <a:pPr marL="533400" indent="-533400">
              <a:lnSpc>
                <a:spcPct val="90000"/>
              </a:lnSpc>
              <a:buFont typeface="Wingdings" pitchFamily="2" charset="2"/>
              <a:buAutoNum type="arabicPeriod"/>
            </a:pPr>
            <a:r>
              <a:rPr lang="en-CA" sz="1800" dirty="0" smtClean="0">
                <a:solidFill>
                  <a:srgbClr val="000000"/>
                </a:solidFill>
                <a:effectLst>
                  <a:outerShdw blurRad="38100" dist="38100" dir="2700000" algn="tl">
                    <a:srgbClr val="FFFFFF"/>
                  </a:outerShdw>
                </a:effectLst>
              </a:rPr>
              <a:t>Foliar spray:</a:t>
            </a:r>
            <a:r>
              <a:rPr lang="en-CA" sz="1800" dirty="0" smtClean="0"/>
              <a:t> </a:t>
            </a:r>
            <a:r>
              <a:rPr lang="en-CA" sz="1800" dirty="0" smtClean="0">
                <a:solidFill>
                  <a:srgbClr val="3333CC"/>
                </a:solidFill>
              </a:rPr>
              <a:t>50 gm of </a:t>
            </a:r>
            <a:r>
              <a:rPr lang="en-CA" sz="1800" dirty="0" err="1" smtClean="0">
                <a:solidFill>
                  <a:srgbClr val="3333CC"/>
                </a:solidFill>
              </a:rPr>
              <a:t>Chelazin</a:t>
            </a:r>
            <a:r>
              <a:rPr lang="en-CA" sz="1800" dirty="0" smtClean="0">
                <a:solidFill>
                  <a:srgbClr val="3333CC"/>
                </a:solidFill>
              </a:rPr>
              <a:t>(technical) is to be dissolved in 50 </a:t>
            </a:r>
            <a:r>
              <a:rPr lang="en-CA" sz="1800" dirty="0" err="1" smtClean="0">
                <a:solidFill>
                  <a:srgbClr val="3333CC"/>
                </a:solidFill>
              </a:rPr>
              <a:t>lt</a:t>
            </a:r>
            <a:r>
              <a:rPr lang="en-CA" sz="1800" dirty="0" smtClean="0">
                <a:solidFill>
                  <a:srgbClr val="3333CC"/>
                </a:solidFill>
              </a:rPr>
              <a:t> of water and spray over 0.2 acre(6 </a:t>
            </a:r>
            <a:r>
              <a:rPr lang="en-CA" sz="1800" dirty="0" err="1" smtClean="0">
                <a:solidFill>
                  <a:srgbClr val="3333CC"/>
                </a:solidFill>
              </a:rPr>
              <a:t>katha</a:t>
            </a:r>
            <a:r>
              <a:rPr lang="en-CA" sz="1800" dirty="0" smtClean="0">
                <a:solidFill>
                  <a:srgbClr val="3333CC"/>
                </a:solidFill>
              </a:rPr>
              <a:t> App.)of standing depending upon the severity of zinc deficiency.</a:t>
            </a:r>
            <a:endParaRPr lang="en-US" sz="1800" dirty="0" smtClean="0">
              <a:solidFill>
                <a:srgbClr val="3333CC"/>
              </a:solidFill>
            </a:endParaRPr>
          </a:p>
          <a:p>
            <a:pPr marL="533400" indent="-533400"/>
            <a:r>
              <a:rPr lang="en-CA" sz="1800" b="1" u="sng" dirty="0" smtClean="0">
                <a:solidFill>
                  <a:srgbClr val="FF0000"/>
                </a:solidFill>
              </a:rPr>
              <a:t>2. Soil application:</a:t>
            </a:r>
          </a:p>
          <a:p>
            <a:pPr marL="533400" indent="-533400"/>
            <a:r>
              <a:rPr lang="en-CA" sz="1800" dirty="0" smtClean="0"/>
              <a:t>	</a:t>
            </a:r>
            <a:r>
              <a:rPr lang="en-CA" sz="1800" dirty="0" smtClean="0">
                <a:solidFill>
                  <a:srgbClr val="3333CC"/>
                </a:solidFill>
              </a:rPr>
              <a:t>250 gm of </a:t>
            </a:r>
            <a:r>
              <a:rPr lang="en-CA" sz="1800" dirty="0" err="1" smtClean="0">
                <a:solidFill>
                  <a:srgbClr val="3333CC"/>
                </a:solidFill>
              </a:rPr>
              <a:t>chelazin</a:t>
            </a:r>
            <a:r>
              <a:rPr lang="en-CA" sz="1800" dirty="0" smtClean="0">
                <a:solidFill>
                  <a:srgbClr val="3333CC"/>
                </a:solidFill>
              </a:rPr>
              <a:t> is to be mixed with 5 kg soil or compost fertiliser and apply before or after sowing .</a:t>
            </a:r>
            <a:endParaRPr lang="en-US" sz="1800" dirty="0" smtClean="0">
              <a:solidFill>
                <a:srgbClr val="3333CC"/>
              </a:solidFill>
            </a:endParaRPr>
          </a:p>
          <a:p>
            <a:endParaRPr lang="en-US" sz="18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256</TotalTime>
  <Words>614</Words>
  <Application>Microsoft Office PowerPoint</Application>
  <PresentationFormat>On-screen Show (4:3)</PresentationFormat>
  <Paragraphs>171</Paragraphs>
  <Slides>15</Slides>
  <Notes>15</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Products </vt:lpstr>
      <vt:lpstr>Agriguard</vt:lpstr>
      <vt:lpstr>Biojeb</vt:lpstr>
      <vt:lpstr>Poshan</vt:lpstr>
      <vt:lpstr>Sticker</vt:lpstr>
      <vt:lpstr>Agrizyme </vt:lpstr>
      <vt:lpstr>Agroliv</vt:lpstr>
      <vt:lpstr>Agrinol</vt:lpstr>
      <vt:lpstr>Chelazin(chelated Zinc)</vt:lpstr>
      <vt:lpstr>Agricin</vt:lpstr>
      <vt:lpstr>Agroliv(potato special)</vt:lpstr>
      <vt:lpstr>Agroliv(Cole crop special)</vt:lpstr>
      <vt:lpstr>Agroliv(Tea Special)</vt:lpstr>
      <vt:lpstr>Poshan(Tea special)</vt:lpstr>
      <vt:lpstr>Agrizyme(Tea Special)</vt:lpstr>
    </vt:vector>
  </TitlesOfParts>
  <Company>livecare</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rabin adhikari</dc:creator>
  <cp:lastModifiedBy>rabin</cp:lastModifiedBy>
  <cp:revision>23</cp:revision>
  <dcterms:created xsi:type="dcterms:W3CDTF">2009-12-24T08:24:35Z</dcterms:created>
  <dcterms:modified xsi:type="dcterms:W3CDTF">2010-07-02T12:14:47Z</dcterms:modified>
</cp:coreProperties>
</file>

<file path=docProps/thumbnail.jpeg>
</file>